
<file path=[Content_Types].xml><?xml version="1.0" encoding="utf-8"?>
<Types xmlns="http://schemas.openxmlformats.org/package/2006/content-types">
  <Default Extension="vml" ContentType="application/vnd.openxmlformats-officedocument.vmlDrawing"/>
  <Default Extension="xls" ContentType="application/vnd.ms-excel"/>
  <Default Extension="bin" ContentType="application/vnd.openxmlformats-officedocument.oleObject"/>
  <Default Extension="png" ContentType="image/png"/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387" r:id="rId4"/>
    <p:sldId id="297" r:id="rId6"/>
    <p:sldId id="359" r:id="rId7"/>
    <p:sldId id="360" r:id="rId8"/>
    <p:sldId id="388" r:id="rId9"/>
    <p:sldId id="398" r:id="rId10"/>
    <p:sldId id="399" r:id="rId11"/>
    <p:sldId id="361" r:id="rId12"/>
    <p:sldId id="392" r:id="rId13"/>
    <p:sldId id="400" r:id="rId14"/>
    <p:sldId id="390" r:id="rId15"/>
    <p:sldId id="362" r:id="rId16"/>
    <p:sldId id="393" r:id="rId17"/>
    <p:sldId id="395" r:id="rId18"/>
    <p:sldId id="401" r:id="rId19"/>
    <p:sldId id="403" r:id="rId20"/>
    <p:sldId id="404" r:id="rId21"/>
    <p:sldId id="405" r:id="rId22"/>
    <p:sldId id="406" r:id="rId23"/>
    <p:sldId id="396" r:id="rId24"/>
    <p:sldId id="397" r:id="rId25"/>
    <p:sldId id="407" r:id="rId26"/>
    <p:sldId id="386" r:id="rId27"/>
    <p:sldId id="286" r:id="rId28"/>
    <p:sldId id="258" r:id="rId29"/>
    <p:sldId id="259" r:id="rId30"/>
    <p:sldId id="260" r:id="rId31"/>
    <p:sldId id="261" r:id="rId32"/>
    <p:sldId id="329" r:id="rId33"/>
  </p:sldIdLst>
  <p:sldSz cx="9144000" cy="5143500" type="screen16x9"/>
  <p:notesSz cx="6858000" cy="9144000"/>
  <p:custDataLst>
    <p:tags r:id="rId3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1" orient="horz" pos="1672" userDrawn="1">
          <p15:clr>
            <a:srgbClr val="A4A3A4"/>
          </p15:clr>
        </p15:guide>
        <p15:guide id="2" pos="290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用户" initials="W用" lastIdx="0" clrIdx="0"/>
  <p:cmAuthor id="1" name="admin" initials="a" lastIdx="0" clrIdx="0"/>
  <p:cmAuthor id="2" name="作者" initials="A" lastIdx="0" clrIdx="1"/>
  <p:cmAuthor id="3" name="微软用户" initials="微" lastIdx="0" clrIdx="0"/>
  <p:cmAuthor id="4" name="新课标第一网" initials="新" lastIdx="0" clrIdx="0"/>
  <p:cmAuthor id="5" name="www.xkb1.com" initials="w" lastIdx="0" clrIdx="1"/>
  <p:cmAuthor id="6" name="lenovo" initials="l" lastIdx="0" clrIdx="0"/>
  <p:cmAuthor id="7" name="xkb1.com" initials="x" lastIdx="0" clrIdx="0"/>
  <p:cmAuthor id="8" name="xiaoxuan Zeng" initials="x" lastIdx="0" clrIdx="0"/>
  <p:cmAuthor id="9" name="dongyu" initials="d" lastIdx="0" clrIdx="8"/>
  <p:cmAuthor id="10" name="PC" initials="P" lastIdx="0" clrIdx="9"/>
  <p:cmAuthor id="11" name="szchd2zx08" initials="s" lastIdx="0" clrIdx="10"/>
  <p:cmAuthor id="12" name="jinli" initials="j" lastIdx="0" clrIdx="0"/>
  <p:cmAuthor id="15" name="李丽" initials="李" lastIdx="0" clrIdx="14"/>
  <p:cmAuthor id="16" name="Nicole Li  李倩" initials="N" lastIdx="0" clrIdx="0"/>
  <p:cmAuthor id="18" name="222" initials="2" lastIdx="0" clrIdx="0"/>
  <p:cmAuthor id="20" name="hanying" initials="h" lastIdx="0" clrIdx="19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39" d="100"/>
          <a:sy n="139" d="100"/>
        </p:scale>
        <p:origin x="-168" y="-96"/>
      </p:cViewPr>
      <p:guideLst>
        <p:guide orient="horz" pos="1620"/>
        <p:guide pos="2880"/>
        <p:guide orient="horz" pos="1672"/>
        <p:guide pos="29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8" Type="http://schemas.openxmlformats.org/officeDocument/2006/relationships/tags" Target="tags/tag206.xml"/><Relationship Id="rId37" Type="http://schemas.openxmlformats.org/officeDocument/2006/relationships/commentAuthors" Target="commentAuthors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7171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zh-CN" altLang="en-US">
                <a:ea typeface="宋体" panose="02010600030101010101" pitchFamily="2" charset="-122"/>
              </a:rPr>
              <a:t> </a:t>
            </a:r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目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课堂总结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关史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相关史事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链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知识链接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探究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知识探究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直接连接符 8"/>
          <p:cNvCxnSpPr/>
          <p:nvPr userDrawn="1">
            <p:custDataLst>
              <p:tags r:id="rId4"/>
            </p:custDataLst>
          </p:nvPr>
        </p:nvCxnSpPr>
        <p:spPr>
          <a:xfrm>
            <a:off x="0" y="699542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一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33.xml"/><Relationship Id="rId3" Type="http://schemas.openxmlformats.org/officeDocument/2006/relationships/image" Target="../media/image2.png"/><Relationship Id="rId2" Type="http://schemas.openxmlformats.org/officeDocument/2006/relationships/tags" Target="../tags/tag3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123190"/>
            <a:ext cx="132016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475060" y="238731"/>
            <a:ext cx="8102204" cy="47505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2339579" y="1001115"/>
            <a:ext cx="4373165" cy="748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338029" y="1059582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tags" Target="../tags/tag36.xml"/><Relationship Id="rId3" Type="http://schemas.openxmlformats.org/officeDocument/2006/relationships/image" Target="../media/image4.png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16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25.xml"/><Relationship Id="rId8" Type="http://schemas.openxmlformats.org/officeDocument/2006/relationships/tags" Target="../tags/tag124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5" Type="http://schemas.openxmlformats.org/officeDocument/2006/relationships/slideLayout" Target="../slideLayouts/slideLayout12.xml"/><Relationship Id="rId14" Type="http://schemas.openxmlformats.org/officeDocument/2006/relationships/tags" Target="../tags/tag130.xml"/><Relationship Id="rId13" Type="http://schemas.openxmlformats.org/officeDocument/2006/relationships/tags" Target="../tags/tag129.xml"/><Relationship Id="rId12" Type="http://schemas.openxmlformats.org/officeDocument/2006/relationships/tags" Target="../tags/tag128.xml"/><Relationship Id="rId11" Type="http://schemas.openxmlformats.org/officeDocument/2006/relationships/tags" Target="../tags/tag127.xml"/><Relationship Id="rId10" Type="http://schemas.openxmlformats.org/officeDocument/2006/relationships/tags" Target="../tags/tag126.xml"/><Relationship Id="rId1" Type="http://schemas.openxmlformats.org/officeDocument/2006/relationships/tags" Target="../tags/tag117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36.xml"/><Relationship Id="rId8" Type="http://schemas.openxmlformats.org/officeDocument/2006/relationships/tags" Target="../tags/tag135.xml"/><Relationship Id="rId7" Type="http://schemas.openxmlformats.org/officeDocument/2006/relationships/image" Target="../media/image19.png"/><Relationship Id="rId6" Type="http://schemas.openxmlformats.org/officeDocument/2006/relationships/oleObject" Target="../embeddings/oleObject1.bin"/><Relationship Id="rId5" Type="http://schemas.openxmlformats.org/officeDocument/2006/relationships/tags" Target="../tags/tag134.xml"/><Relationship Id="rId4" Type="http://schemas.openxmlformats.org/officeDocument/2006/relationships/tags" Target="../tags/tag133.xml"/><Relationship Id="rId3" Type="http://schemas.openxmlformats.org/officeDocument/2006/relationships/image" Target="../media/image18.jpeg"/><Relationship Id="rId24" Type="http://schemas.openxmlformats.org/officeDocument/2006/relationships/notesSlide" Target="../notesSlides/notesSlide3.xml"/><Relationship Id="rId23" Type="http://schemas.openxmlformats.org/officeDocument/2006/relationships/vmlDrawing" Target="../drawings/vmlDrawing2.vml"/><Relationship Id="rId22" Type="http://schemas.openxmlformats.org/officeDocument/2006/relationships/slideLayout" Target="../slideLayouts/slideLayout10.xml"/><Relationship Id="rId21" Type="http://schemas.openxmlformats.org/officeDocument/2006/relationships/tags" Target="../tags/tag147.xml"/><Relationship Id="rId20" Type="http://schemas.openxmlformats.org/officeDocument/2006/relationships/tags" Target="../tags/tag146.xml"/><Relationship Id="rId2" Type="http://schemas.openxmlformats.org/officeDocument/2006/relationships/tags" Target="../tags/tag132.xml"/><Relationship Id="rId19" Type="http://schemas.openxmlformats.org/officeDocument/2006/relationships/tags" Target="../tags/tag145.xml"/><Relationship Id="rId18" Type="http://schemas.openxmlformats.org/officeDocument/2006/relationships/tags" Target="../tags/tag144.xml"/><Relationship Id="rId17" Type="http://schemas.openxmlformats.org/officeDocument/2006/relationships/tags" Target="../tags/tag143.xml"/><Relationship Id="rId16" Type="http://schemas.openxmlformats.org/officeDocument/2006/relationships/tags" Target="../tags/tag142.xml"/><Relationship Id="rId15" Type="http://schemas.openxmlformats.org/officeDocument/2006/relationships/tags" Target="../tags/tag141.xml"/><Relationship Id="rId14" Type="http://schemas.openxmlformats.org/officeDocument/2006/relationships/image" Target="../media/image20.jpeg"/><Relationship Id="rId13" Type="http://schemas.openxmlformats.org/officeDocument/2006/relationships/tags" Target="../tags/tag140.xml"/><Relationship Id="rId12" Type="http://schemas.openxmlformats.org/officeDocument/2006/relationships/tags" Target="../tags/tag139.xml"/><Relationship Id="rId11" Type="http://schemas.openxmlformats.org/officeDocument/2006/relationships/tags" Target="../tags/tag138.xml"/><Relationship Id="rId10" Type="http://schemas.openxmlformats.org/officeDocument/2006/relationships/tags" Target="../tags/tag137.xml"/><Relationship Id="rId1" Type="http://schemas.openxmlformats.org/officeDocument/2006/relationships/tags" Target="../tags/tag131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54.xml"/><Relationship Id="rId8" Type="http://schemas.openxmlformats.org/officeDocument/2006/relationships/image" Target="../media/image22.jpeg"/><Relationship Id="rId7" Type="http://schemas.openxmlformats.org/officeDocument/2006/relationships/tags" Target="../tags/tag153.xml"/><Relationship Id="rId6" Type="http://schemas.openxmlformats.org/officeDocument/2006/relationships/tags" Target="../tags/tag152.xml"/><Relationship Id="rId5" Type="http://schemas.openxmlformats.org/officeDocument/2006/relationships/tags" Target="../tags/tag151.xml"/><Relationship Id="rId4" Type="http://schemas.openxmlformats.org/officeDocument/2006/relationships/tags" Target="../tags/tag150.xml"/><Relationship Id="rId3" Type="http://schemas.openxmlformats.org/officeDocument/2006/relationships/image" Target="../media/image21.jpeg"/><Relationship Id="rId2" Type="http://schemas.openxmlformats.org/officeDocument/2006/relationships/tags" Target="../tags/tag149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156.xml"/><Relationship Id="rId10" Type="http://schemas.openxmlformats.org/officeDocument/2006/relationships/tags" Target="../tags/tag155.xml"/><Relationship Id="rId1" Type="http://schemas.openxmlformats.org/officeDocument/2006/relationships/tags" Target="../tags/tag14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164.xml"/><Relationship Id="rId8" Type="http://schemas.openxmlformats.org/officeDocument/2006/relationships/image" Target="../media/image23.png"/><Relationship Id="rId7" Type="http://schemas.openxmlformats.org/officeDocument/2006/relationships/tags" Target="../tags/tag163.xml"/><Relationship Id="rId6" Type="http://schemas.openxmlformats.org/officeDocument/2006/relationships/tags" Target="../tags/tag162.xml"/><Relationship Id="rId5" Type="http://schemas.openxmlformats.org/officeDocument/2006/relationships/tags" Target="../tags/tag161.xml"/><Relationship Id="rId4" Type="http://schemas.openxmlformats.org/officeDocument/2006/relationships/tags" Target="../tags/tag160.xml"/><Relationship Id="rId3" Type="http://schemas.openxmlformats.org/officeDocument/2006/relationships/tags" Target="../tags/tag159.xml"/><Relationship Id="rId2" Type="http://schemas.openxmlformats.org/officeDocument/2006/relationships/tags" Target="../tags/tag158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167.xml"/><Relationship Id="rId13" Type="http://schemas.openxmlformats.org/officeDocument/2006/relationships/tags" Target="../tags/tag166.xml"/><Relationship Id="rId12" Type="http://schemas.openxmlformats.org/officeDocument/2006/relationships/image" Target="../media/image25.png"/><Relationship Id="rId11" Type="http://schemas.openxmlformats.org/officeDocument/2006/relationships/tags" Target="../tags/tag165.xml"/><Relationship Id="rId10" Type="http://schemas.openxmlformats.org/officeDocument/2006/relationships/image" Target="../media/image24.jpeg"/><Relationship Id="rId1" Type="http://schemas.openxmlformats.org/officeDocument/2006/relationships/tags" Target="../tags/tag15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6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170.xml"/><Relationship Id="rId1" Type="http://schemas.openxmlformats.org/officeDocument/2006/relationships/tags" Target="../tags/tag169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tags" Target="../tags/tag173.xml"/><Relationship Id="rId2" Type="http://schemas.openxmlformats.org/officeDocument/2006/relationships/tags" Target="../tags/tag172.xml"/><Relationship Id="rId1" Type="http://schemas.openxmlformats.org/officeDocument/2006/relationships/tags" Target="../tags/tag17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74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183.xml"/><Relationship Id="rId8" Type="http://schemas.openxmlformats.org/officeDocument/2006/relationships/tags" Target="../tags/tag182.xml"/><Relationship Id="rId7" Type="http://schemas.openxmlformats.org/officeDocument/2006/relationships/tags" Target="../tags/tag181.xml"/><Relationship Id="rId6" Type="http://schemas.openxmlformats.org/officeDocument/2006/relationships/tags" Target="../tags/tag180.xml"/><Relationship Id="rId5" Type="http://schemas.openxmlformats.org/officeDocument/2006/relationships/tags" Target="../tags/tag179.xml"/><Relationship Id="rId4" Type="http://schemas.openxmlformats.org/officeDocument/2006/relationships/tags" Target="../tags/tag178.xml"/><Relationship Id="rId3" Type="http://schemas.openxmlformats.org/officeDocument/2006/relationships/tags" Target="../tags/tag177.xml"/><Relationship Id="rId2" Type="http://schemas.openxmlformats.org/officeDocument/2006/relationships/tags" Target="../tags/tag176.xml"/><Relationship Id="rId10" Type="http://schemas.openxmlformats.org/officeDocument/2006/relationships/slideLayout" Target="../slideLayouts/slideLayout10.xml"/><Relationship Id="rId1" Type="http://schemas.openxmlformats.org/officeDocument/2006/relationships/tags" Target="../tags/tag17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0.xml"/><Relationship Id="rId1" Type="http://schemas.openxmlformats.org/officeDocument/2006/relationships/tags" Target="../tags/tag39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0.xml"/><Relationship Id="rId5" Type="http://schemas.openxmlformats.org/officeDocument/2006/relationships/tags" Target="../tags/tag188.xml"/><Relationship Id="rId4" Type="http://schemas.openxmlformats.org/officeDocument/2006/relationships/tags" Target="../tags/tag187.xml"/><Relationship Id="rId3" Type="http://schemas.openxmlformats.org/officeDocument/2006/relationships/tags" Target="../tags/tag186.xml"/><Relationship Id="rId2" Type="http://schemas.openxmlformats.org/officeDocument/2006/relationships/tags" Target="../tags/tag185.xml"/><Relationship Id="rId1" Type="http://schemas.openxmlformats.org/officeDocument/2006/relationships/tags" Target="../tags/tag184.xml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0.xml"/><Relationship Id="rId4" Type="http://schemas.openxmlformats.org/officeDocument/2006/relationships/tags" Target="../tags/tag192.xml"/><Relationship Id="rId3" Type="http://schemas.openxmlformats.org/officeDocument/2006/relationships/tags" Target="../tags/tag191.xml"/><Relationship Id="rId2" Type="http://schemas.openxmlformats.org/officeDocument/2006/relationships/tags" Target="../tags/tag190.xml"/><Relationship Id="rId1" Type="http://schemas.openxmlformats.org/officeDocument/2006/relationships/tags" Target="../tags/tag189.xml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0.xml"/><Relationship Id="rId4" Type="http://schemas.openxmlformats.org/officeDocument/2006/relationships/tags" Target="../tags/tag196.xml"/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" Type="http://schemas.openxmlformats.org/officeDocument/2006/relationships/tags" Target="../tags/tag19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tags" Target="../tags/tag203.xml"/><Relationship Id="rId6" Type="http://schemas.openxmlformats.org/officeDocument/2006/relationships/tags" Target="../tags/tag202.xml"/><Relationship Id="rId5" Type="http://schemas.openxmlformats.org/officeDocument/2006/relationships/tags" Target="../tags/tag201.xml"/><Relationship Id="rId4" Type="http://schemas.openxmlformats.org/officeDocument/2006/relationships/tags" Target="../tags/tag200.xml"/><Relationship Id="rId3" Type="http://schemas.openxmlformats.org/officeDocument/2006/relationships/tags" Target="../tags/tag199.xml"/><Relationship Id="rId2" Type="http://schemas.openxmlformats.org/officeDocument/2006/relationships/tags" Target="../tags/tag198.xml"/><Relationship Id="rId1" Type="http://schemas.openxmlformats.org/officeDocument/2006/relationships/tags" Target="../tags/tag19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05.xml"/><Relationship Id="rId1" Type="http://schemas.openxmlformats.org/officeDocument/2006/relationships/tags" Target="../tags/tag20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49.xml"/><Relationship Id="rId8" Type="http://schemas.openxmlformats.org/officeDocument/2006/relationships/tags" Target="../tags/tag48.xml"/><Relationship Id="rId7" Type="http://schemas.openxmlformats.org/officeDocument/2006/relationships/tags" Target="../tags/tag47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3" Type="http://schemas.openxmlformats.org/officeDocument/2006/relationships/slideLayout" Target="../slideLayouts/slideLayout1.xml"/><Relationship Id="rId42" Type="http://schemas.openxmlformats.org/officeDocument/2006/relationships/tags" Target="../tags/tag77.xml"/><Relationship Id="rId41" Type="http://schemas.openxmlformats.org/officeDocument/2006/relationships/tags" Target="../tags/tag76.xml"/><Relationship Id="rId40" Type="http://schemas.openxmlformats.org/officeDocument/2006/relationships/tags" Target="../tags/tag75.xml"/><Relationship Id="rId4" Type="http://schemas.openxmlformats.org/officeDocument/2006/relationships/tags" Target="../tags/tag44.xml"/><Relationship Id="rId39" Type="http://schemas.openxmlformats.org/officeDocument/2006/relationships/tags" Target="../tags/tag74.xml"/><Relationship Id="rId38" Type="http://schemas.openxmlformats.org/officeDocument/2006/relationships/image" Target="../media/image10.jpeg"/><Relationship Id="rId37" Type="http://schemas.openxmlformats.org/officeDocument/2006/relationships/tags" Target="../tags/tag73.xml"/><Relationship Id="rId36" Type="http://schemas.openxmlformats.org/officeDocument/2006/relationships/tags" Target="../tags/tag72.xml"/><Relationship Id="rId35" Type="http://schemas.openxmlformats.org/officeDocument/2006/relationships/image" Target="../media/image9.jpeg"/><Relationship Id="rId34" Type="http://schemas.openxmlformats.org/officeDocument/2006/relationships/tags" Target="../tags/tag71.xml"/><Relationship Id="rId33" Type="http://schemas.openxmlformats.org/officeDocument/2006/relationships/tags" Target="../tags/tag70.xml"/><Relationship Id="rId32" Type="http://schemas.openxmlformats.org/officeDocument/2006/relationships/image" Target="../media/image8.jpeg"/><Relationship Id="rId31" Type="http://schemas.openxmlformats.org/officeDocument/2006/relationships/tags" Target="../tags/tag69.xml"/><Relationship Id="rId30" Type="http://schemas.openxmlformats.org/officeDocument/2006/relationships/image" Target="../media/image7.png"/><Relationship Id="rId3" Type="http://schemas.openxmlformats.org/officeDocument/2006/relationships/tags" Target="../tags/tag43.xml"/><Relationship Id="rId29" Type="http://schemas.openxmlformats.org/officeDocument/2006/relationships/tags" Target="../tags/tag68.xml"/><Relationship Id="rId28" Type="http://schemas.openxmlformats.org/officeDocument/2006/relationships/image" Target="../media/image6.png"/><Relationship Id="rId27" Type="http://schemas.openxmlformats.org/officeDocument/2006/relationships/tags" Target="../tags/tag67.xml"/><Relationship Id="rId26" Type="http://schemas.openxmlformats.org/officeDocument/2006/relationships/tags" Target="../tags/tag66.xml"/><Relationship Id="rId25" Type="http://schemas.openxmlformats.org/officeDocument/2006/relationships/tags" Target="../tags/tag65.xml"/><Relationship Id="rId24" Type="http://schemas.openxmlformats.org/officeDocument/2006/relationships/tags" Target="../tags/tag64.xml"/><Relationship Id="rId23" Type="http://schemas.openxmlformats.org/officeDocument/2006/relationships/tags" Target="../tags/tag63.xml"/><Relationship Id="rId22" Type="http://schemas.openxmlformats.org/officeDocument/2006/relationships/tags" Target="../tags/tag62.xml"/><Relationship Id="rId21" Type="http://schemas.openxmlformats.org/officeDocument/2006/relationships/tags" Target="../tags/tag61.xml"/><Relationship Id="rId20" Type="http://schemas.openxmlformats.org/officeDocument/2006/relationships/tags" Target="../tags/tag60.xml"/><Relationship Id="rId2" Type="http://schemas.openxmlformats.org/officeDocument/2006/relationships/tags" Target="../tags/tag42.xml"/><Relationship Id="rId19" Type="http://schemas.openxmlformats.org/officeDocument/2006/relationships/tags" Target="../tags/tag59.xml"/><Relationship Id="rId18" Type="http://schemas.openxmlformats.org/officeDocument/2006/relationships/tags" Target="../tags/tag58.xml"/><Relationship Id="rId17" Type="http://schemas.openxmlformats.org/officeDocument/2006/relationships/tags" Target="../tags/tag57.xml"/><Relationship Id="rId16" Type="http://schemas.openxmlformats.org/officeDocument/2006/relationships/tags" Target="../tags/tag56.xml"/><Relationship Id="rId15" Type="http://schemas.openxmlformats.org/officeDocument/2006/relationships/tags" Target="../tags/tag55.xml"/><Relationship Id="rId14" Type="http://schemas.openxmlformats.org/officeDocument/2006/relationships/tags" Target="../tags/tag54.xml"/><Relationship Id="rId13" Type="http://schemas.openxmlformats.org/officeDocument/2006/relationships/tags" Target="../tags/tag53.xml"/><Relationship Id="rId12" Type="http://schemas.openxmlformats.org/officeDocument/2006/relationships/tags" Target="../tags/tag52.xml"/><Relationship Id="rId11" Type="http://schemas.openxmlformats.org/officeDocument/2006/relationships/tags" Target="../tags/tag51.xml"/><Relationship Id="rId10" Type="http://schemas.openxmlformats.org/officeDocument/2006/relationships/tags" Target="../tags/tag50.xml"/><Relationship Id="rId1" Type="http://schemas.openxmlformats.org/officeDocument/2006/relationships/tags" Target="../tags/tag4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85.xml"/><Relationship Id="rId8" Type="http://schemas.openxmlformats.org/officeDocument/2006/relationships/image" Target="../media/image11.png"/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1" Type="http://schemas.openxmlformats.org/officeDocument/2006/relationships/slideLayout" Target="../slideLayouts/slideLayout8.xml"/><Relationship Id="rId10" Type="http://schemas.openxmlformats.org/officeDocument/2006/relationships/tags" Target="../tags/tag86.xml"/><Relationship Id="rId1" Type="http://schemas.openxmlformats.org/officeDocument/2006/relationships/tags" Target="../tags/tag78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95.xml"/><Relationship Id="rId8" Type="http://schemas.openxmlformats.org/officeDocument/2006/relationships/tags" Target="../tags/tag94.xml"/><Relationship Id="rId7" Type="http://schemas.openxmlformats.org/officeDocument/2006/relationships/tags" Target="../tags/tag93.xml"/><Relationship Id="rId6" Type="http://schemas.openxmlformats.org/officeDocument/2006/relationships/tags" Target="../tags/tag92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1" Type="http://schemas.openxmlformats.org/officeDocument/2006/relationships/slideLayout" Target="../slideLayouts/slideLayout8.xml"/><Relationship Id="rId10" Type="http://schemas.openxmlformats.org/officeDocument/2006/relationships/tags" Target="../tags/tag96.xml"/><Relationship Id="rId1" Type="http://schemas.openxmlformats.org/officeDocument/2006/relationships/tags" Target="../tags/tag87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8.xml"/><Relationship Id="rId6" Type="http://schemas.openxmlformats.org/officeDocument/2006/relationships/tags" Target="../tags/tag100.xml"/><Relationship Id="rId5" Type="http://schemas.openxmlformats.org/officeDocument/2006/relationships/image" Target="../media/image13.jpeg"/><Relationship Id="rId4" Type="http://schemas.openxmlformats.org/officeDocument/2006/relationships/tags" Target="../tags/tag99.xml"/><Relationship Id="rId3" Type="http://schemas.openxmlformats.org/officeDocument/2006/relationships/image" Target="../media/image12.jpeg"/><Relationship Id="rId2" Type="http://schemas.openxmlformats.org/officeDocument/2006/relationships/tags" Target="../tags/tag98.xml"/><Relationship Id="rId1" Type="http://schemas.openxmlformats.org/officeDocument/2006/relationships/tags" Target="../tags/tag97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tags" Target="../tags/tag105.xml"/><Relationship Id="rId4" Type="http://schemas.openxmlformats.org/officeDocument/2006/relationships/tags" Target="../tags/tag104.xml"/><Relationship Id="rId3" Type="http://schemas.openxmlformats.org/officeDocument/2006/relationships/tags" Target="../tags/tag103.xml"/><Relationship Id="rId2" Type="http://schemas.openxmlformats.org/officeDocument/2006/relationships/tags" Target="../tags/tag102.xml"/><Relationship Id="rId1" Type="http://schemas.openxmlformats.org/officeDocument/2006/relationships/tags" Target="../tags/tag10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7" Type="http://schemas.openxmlformats.org/officeDocument/2006/relationships/tags" Target="../tags/tag110.xml"/><Relationship Id="rId6" Type="http://schemas.openxmlformats.org/officeDocument/2006/relationships/image" Target="../media/image15.png"/><Relationship Id="rId5" Type="http://schemas.openxmlformats.org/officeDocument/2006/relationships/tags" Target="../tags/tag109.xml"/><Relationship Id="rId4" Type="http://schemas.openxmlformats.org/officeDocument/2006/relationships/tags" Target="../tags/tag108.xml"/><Relationship Id="rId3" Type="http://schemas.openxmlformats.org/officeDocument/2006/relationships/image" Target="../media/image14.jpeg"/><Relationship Id="rId2" Type="http://schemas.openxmlformats.org/officeDocument/2006/relationships/tags" Target="../tags/tag107.xml"/><Relationship Id="rId1" Type="http://schemas.openxmlformats.org/officeDocument/2006/relationships/tags" Target="../tags/tag106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115.xml"/><Relationship Id="rId8" Type="http://schemas.openxmlformats.org/officeDocument/2006/relationships/tags" Target="../tags/tag114.xml"/><Relationship Id="rId7" Type="http://schemas.openxmlformats.org/officeDocument/2006/relationships/tags" Target="../tags/tag113.xml"/><Relationship Id="rId6" Type="http://schemas.openxmlformats.org/officeDocument/2006/relationships/image" Target="../media/image17.emf"/><Relationship Id="rId5" Type="http://schemas.openxmlformats.org/officeDocument/2006/relationships/oleObject" Target="../embeddings/Workbook2.xls"/><Relationship Id="rId4" Type="http://schemas.openxmlformats.org/officeDocument/2006/relationships/tags" Target="../tags/tag112.xml"/><Relationship Id="rId3" Type="http://schemas.openxmlformats.org/officeDocument/2006/relationships/image" Target="../media/image16.emf"/><Relationship Id="rId2" Type="http://schemas.openxmlformats.org/officeDocument/2006/relationships/oleObject" Target="../embeddings/Workbook1.xls"/><Relationship Id="rId11" Type="http://schemas.openxmlformats.org/officeDocument/2006/relationships/vmlDrawing" Target="../drawings/vmlDrawing1.vml"/><Relationship Id="rId10" Type="http://schemas.openxmlformats.org/officeDocument/2006/relationships/slideLayout" Target="../slideLayouts/slideLayout9.xml"/><Relationship Id="rId1" Type="http://schemas.openxmlformats.org/officeDocument/2006/relationships/tags" Target="../tags/tag1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文本框 9"/>
          <p:cNvSpPr txBox="1"/>
          <p:nvPr>
            <p:custDataLst>
              <p:tags r:id="rId1"/>
            </p:custDataLst>
          </p:nvPr>
        </p:nvSpPr>
        <p:spPr>
          <a:xfrm>
            <a:off x="899592" y="987574"/>
            <a:ext cx="7402115" cy="166128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r>
              <a:rPr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第1</a:t>
            </a:r>
            <a:r>
              <a:rPr lang="en-US"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  </a:t>
            </a:r>
            <a:endParaRPr lang="en-US" sz="45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zh-CN" sz="45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社会主义</a:t>
            </a:r>
            <a:r>
              <a:rPr lang="zh-CN"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的发展与挫折</a:t>
            </a:r>
            <a:endParaRPr lang="zh-CN" sz="4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580112" y="2931314"/>
            <a:ext cx="1823085" cy="188547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b="19192"/>
          <a:stretch>
            <a:fillRect/>
          </a:stretch>
        </p:blipFill>
        <p:spPr>
          <a:xfrm>
            <a:off x="1835696" y="2931790"/>
            <a:ext cx="2128838" cy="18849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687519" y="1908553"/>
            <a:ext cx="7776864" cy="252598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+mj-ea"/>
                <a:ea typeface="+mj-ea"/>
              </a:rPr>
              <a:t>弊端</a:t>
            </a:r>
            <a:endParaRPr lang="en-US" altLang="zh-CN" sz="2400" b="1" dirty="0" smtClean="0">
              <a:latin typeface="+mj-ea"/>
              <a:ea typeface="+mj-ea"/>
            </a:endParaRPr>
          </a:p>
          <a:p>
            <a:pPr marL="899795" indent="-899795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70C0"/>
                </a:solidFill>
                <a:latin typeface="+mj-ea"/>
                <a:ea typeface="+mj-ea"/>
              </a:rPr>
              <a:t>经济：</a:t>
            </a:r>
            <a:r>
              <a:rPr lang="zh-CN" altLang="en-US" sz="2400" b="1" dirty="0" smtClean="0">
                <a:latin typeface="+mj-ea"/>
                <a:ea typeface="+mj-ea"/>
              </a:rPr>
              <a:t>忽视客观经济规律；指令性计划；</a:t>
            </a:r>
            <a:endParaRPr lang="en-US" altLang="zh-CN" sz="2400" b="1" dirty="0" smtClean="0">
              <a:latin typeface="+mj-ea"/>
              <a:ea typeface="+mj-ea"/>
            </a:endParaRPr>
          </a:p>
          <a:p>
            <a:pPr marL="899795" indent="-899795">
              <a:lnSpc>
                <a:spcPct val="150000"/>
              </a:lnSpc>
            </a:pPr>
            <a:r>
              <a:rPr lang="en-US" altLang="zh-CN" sz="2400" b="1" dirty="0">
                <a:latin typeface="+mj-ea"/>
                <a:ea typeface="+mj-ea"/>
              </a:rPr>
              <a:t> </a:t>
            </a:r>
            <a:r>
              <a:rPr lang="en-US" altLang="zh-CN" sz="2400" b="1" dirty="0" smtClean="0">
                <a:latin typeface="+mj-ea"/>
                <a:ea typeface="+mj-ea"/>
              </a:rPr>
              <a:t>     </a:t>
            </a:r>
            <a:r>
              <a:rPr lang="zh-CN" altLang="en-US" sz="2400" b="1" dirty="0" smtClean="0">
                <a:latin typeface="+mj-ea"/>
                <a:ea typeface="+mj-ea"/>
              </a:rPr>
              <a:t>单一生产资料公有制；农轻重比例失调</a:t>
            </a:r>
            <a:endParaRPr lang="en-US" altLang="zh-CN" sz="2400" b="1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0070C0"/>
                </a:solidFill>
                <a:latin typeface="+mj-ea"/>
                <a:ea typeface="+mj-ea"/>
              </a:rPr>
              <a:t>政治：</a:t>
            </a:r>
            <a:r>
              <a:rPr lang="zh-CN" altLang="en-US" sz="2400" b="1" dirty="0" smtClean="0">
                <a:latin typeface="+mj-ea"/>
                <a:ea typeface="+mj-ea"/>
              </a:rPr>
              <a:t>权利高度集中</a:t>
            </a: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467544" y="843558"/>
            <a:ext cx="8387715" cy="944245"/>
          </a:xfrm>
          <a:prstGeom prst="rect">
            <a:avLst/>
          </a:prstGeom>
          <a:noFill/>
          <a:ln w="76200" cap="rnd">
            <a:noFill/>
            <a:prstDash val="sysDot"/>
            <a:miter lim="800000"/>
          </a:ln>
          <a:effectLst/>
        </p:spPr>
        <p:txBody>
          <a:bodyPr wrap="square">
            <a:noAutofit/>
          </a:bodyPr>
          <a:lstStyle/>
          <a:p>
            <a:pPr>
              <a:lnSpc>
                <a:spcPct val="125000"/>
              </a:lnSpc>
              <a:spcBef>
                <a:spcPct val="50000"/>
              </a:spcBef>
              <a:buFontTx/>
              <a:buNone/>
            </a:pPr>
            <a:r>
              <a:rPr lang="zh-CN" altLang="en-US" sz="2400" b="1" dirty="0">
                <a:solidFill>
                  <a:srgbClr val="0070C0"/>
                </a:solidFill>
                <a:latin typeface="+mj-ea"/>
                <a:ea typeface="+mj-ea"/>
              </a:rPr>
              <a:t>斯大林留下了世界一流的军事强国和政治大国的辉煌，也留下了制约苏联进一步发展的政治经济桎梏</a:t>
            </a:r>
            <a:r>
              <a:rPr lang="en-US" altLang="zh-CN" sz="2400" b="1" dirty="0">
                <a:solidFill>
                  <a:srgbClr val="0070C0"/>
                </a:solidFill>
                <a:latin typeface="+mj-ea"/>
                <a:ea typeface="+mj-ea"/>
              </a:rPr>
              <a:t>——</a:t>
            </a:r>
            <a:r>
              <a:rPr lang="zh-CN" altLang="en-US" sz="2400" b="1" dirty="0">
                <a:solidFill>
                  <a:srgbClr val="0070C0"/>
                </a:solidFill>
                <a:latin typeface="+mj-ea"/>
                <a:ea typeface="+mj-ea"/>
              </a:rPr>
              <a:t>斯大林模式。</a:t>
            </a:r>
            <a:endParaRPr lang="zh-CN" altLang="en-US" sz="2400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animBg="1"/>
      <p:bldP spid="4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334010" y="627534"/>
          <a:ext cx="8653650" cy="40397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9134"/>
                <a:gridCol w="2479028"/>
                <a:gridCol w="3301761"/>
                <a:gridCol w="1993727"/>
              </a:tblGrid>
              <a:tr h="46396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800" dirty="0">
                        <a:solidFill>
                          <a:srgbClr val="FFFFFF"/>
                        </a:solidFill>
                        <a:ea typeface="黑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ea typeface="黑体" panose="02010609060101010101" pitchFamily="49" charset="-122"/>
                        </a:rPr>
                        <a:t>赫鲁晓夫</a:t>
                      </a:r>
                      <a:endParaRPr lang="en-US" altLang="zh-CN" sz="1200" dirty="0" smtClean="0">
                        <a:solidFill>
                          <a:srgbClr val="FFFFFF"/>
                        </a:solidFill>
                        <a:ea typeface="黑体" panose="02010609060101010101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ea typeface="黑体" panose="02010609060101010101" pitchFamily="49" charset="-122"/>
                        </a:rPr>
                        <a:t>（</a:t>
                      </a:r>
                      <a:r>
                        <a:rPr lang="en-US" altLang="zh-CN" sz="1200" dirty="0" smtClean="0">
                          <a:solidFill>
                            <a:srgbClr val="FFFFFF"/>
                          </a:solidFill>
                          <a:ea typeface="黑体" panose="02010609060101010101" pitchFamily="49" charset="-122"/>
                        </a:rPr>
                        <a:t>20</a:t>
                      </a:r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ea typeface="黑体" panose="02010609060101010101" pitchFamily="49" charset="-122"/>
                        </a:rPr>
                        <a:t>世纪</a:t>
                      </a:r>
                      <a:r>
                        <a:rPr lang="en-US" altLang="zh-CN" sz="1200" dirty="0" smtClean="0">
                          <a:solidFill>
                            <a:srgbClr val="FFFFFF"/>
                          </a:solidFill>
                          <a:ea typeface="黑体" panose="02010609060101010101" pitchFamily="49" charset="-122"/>
                        </a:rPr>
                        <a:t>50</a:t>
                      </a:r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ea typeface="黑体" panose="02010609060101010101" pitchFamily="49" charset="-122"/>
                        </a:rPr>
                        <a:t>年代）</a:t>
                      </a:r>
                      <a:endParaRPr lang="zh-CN" altLang="en-US" sz="1200" dirty="0" smtClean="0">
                        <a:solidFill>
                          <a:srgbClr val="FFFFFF"/>
                        </a:solidFill>
                        <a:ea typeface="黑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4D4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8845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ea typeface="黑体" panose="02010609060101010101" pitchFamily="49" charset="-122"/>
                        </a:rPr>
                        <a:t>勃列日涅夫</a:t>
                      </a:r>
                      <a:endParaRPr lang="en-US" altLang="zh-CN" sz="1200" dirty="0" smtClean="0">
                        <a:solidFill>
                          <a:srgbClr val="FFFFFF"/>
                        </a:solidFill>
                        <a:ea typeface="黑体" panose="02010609060101010101" pitchFamily="49" charset="-122"/>
                      </a:endParaRPr>
                    </a:p>
                    <a:p>
                      <a:pPr marL="0" marR="0" indent="0" algn="ctr" defTabSz="8845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ea typeface="黑体" panose="02010609060101010101" pitchFamily="49" charset="-122"/>
                        </a:rPr>
                        <a:t>（</a:t>
                      </a:r>
                      <a:r>
                        <a:rPr lang="en-US" altLang="zh-CN" sz="1200" dirty="0" smtClean="0">
                          <a:solidFill>
                            <a:srgbClr val="FFFFFF"/>
                          </a:solidFill>
                          <a:ea typeface="黑体" panose="02010609060101010101" pitchFamily="49" charset="-122"/>
                        </a:rPr>
                        <a:t>20</a:t>
                      </a:r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ea typeface="黑体" panose="02010609060101010101" pitchFamily="49" charset="-122"/>
                        </a:rPr>
                        <a:t>世纪</a:t>
                      </a:r>
                      <a:r>
                        <a:rPr lang="en-US" altLang="zh-CN" sz="1200" dirty="0" smtClean="0">
                          <a:solidFill>
                            <a:srgbClr val="FFFFFF"/>
                          </a:solidFill>
                          <a:ea typeface="黑体" panose="02010609060101010101" pitchFamily="49" charset="-122"/>
                        </a:rPr>
                        <a:t>60</a:t>
                      </a:r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ea typeface="黑体" panose="02010609060101010101" pitchFamily="49" charset="-122"/>
                        </a:rPr>
                        <a:t>年代）</a:t>
                      </a:r>
                      <a:endParaRPr lang="zh-CN" altLang="en-US" sz="1200" dirty="0" smtClean="0">
                        <a:solidFill>
                          <a:srgbClr val="FFFFFF"/>
                        </a:solidFill>
                        <a:ea typeface="黑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7A4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ea typeface="黑体" panose="02010609060101010101" pitchFamily="49" charset="-122"/>
                        </a:rPr>
                        <a:t>戈尔巴乔夫</a:t>
                      </a:r>
                      <a:endParaRPr lang="en-US" altLang="zh-CN" sz="1200" dirty="0" smtClean="0">
                        <a:solidFill>
                          <a:srgbClr val="FFFFFF"/>
                        </a:solidFill>
                        <a:ea typeface="黑体" panose="02010609060101010101" pitchFamily="49" charset="-122"/>
                      </a:endParaRPr>
                    </a:p>
                    <a:p>
                      <a:pPr marL="0" marR="0" indent="0" algn="ctr" defTabSz="8845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ea typeface="黑体" panose="02010609060101010101" pitchFamily="49" charset="-122"/>
                        </a:rPr>
                        <a:t>（</a:t>
                      </a:r>
                      <a:r>
                        <a:rPr lang="en-US" altLang="zh-CN" sz="1200" dirty="0" smtClean="0">
                          <a:solidFill>
                            <a:srgbClr val="FFFFFF"/>
                          </a:solidFill>
                          <a:ea typeface="黑体" panose="02010609060101010101" pitchFamily="49" charset="-122"/>
                        </a:rPr>
                        <a:t>20</a:t>
                      </a:r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ea typeface="黑体" panose="02010609060101010101" pitchFamily="49" charset="-122"/>
                        </a:rPr>
                        <a:t>世纪</a:t>
                      </a:r>
                      <a:r>
                        <a:rPr lang="en-US" altLang="zh-CN" sz="1200" dirty="0" smtClean="0">
                          <a:solidFill>
                            <a:srgbClr val="FFFFFF"/>
                          </a:solidFill>
                          <a:ea typeface="黑体" panose="02010609060101010101" pitchFamily="49" charset="-122"/>
                        </a:rPr>
                        <a:t>80</a:t>
                      </a:r>
                      <a:r>
                        <a:rPr lang="zh-CN" altLang="en-US" sz="1200" dirty="0" smtClean="0">
                          <a:solidFill>
                            <a:srgbClr val="FFFFFF"/>
                          </a:solidFill>
                          <a:ea typeface="黑体" panose="02010609060101010101" pitchFamily="49" charset="-122"/>
                        </a:rPr>
                        <a:t>年代）</a:t>
                      </a:r>
                      <a:endParaRPr lang="zh-CN" altLang="en-US" sz="1200" dirty="0" smtClean="0">
                        <a:solidFill>
                          <a:srgbClr val="FFFFFF"/>
                        </a:solidFill>
                        <a:ea typeface="黑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AF40"/>
                    </a:solidFill>
                  </a:tcPr>
                </a:tc>
              </a:tr>
              <a:tr h="93115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b="1" dirty="0">
                          <a:solidFill>
                            <a:srgbClr val="404040"/>
                          </a:solidFill>
                          <a:ea typeface="黑体" panose="02010609060101010101" pitchFamily="49" charset="-122"/>
                        </a:rPr>
                        <a:t>经济</a:t>
                      </a:r>
                      <a:endParaRPr lang="zh-CN" altLang="en-US" sz="1600" b="1" dirty="0">
                        <a:solidFill>
                          <a:srgbClr val="404040"/>
                        </a:solidFill>
                        <a:ea typeface="黑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800" dirty="0">
                        <a:solidFill>
                          <a:srgbClr val="404040"/>
                        </a:solidFill>
                        <a:ea typeface="黑体" panose="02010609060101010101" pitchFamily="49" charset="-122"/>
                      </a:endParaRPr>
                    </a:p>
                  </a:txBody>
                  <a:tcPr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800" dirty="0">
                        <a:solidFill>
                          <a:srgbClr val="404040"/>
                        </a:solidFill>
                        <a:ea typeface="黑体" panose="02010609060101010101" pitchFamily="49" charset="-122"/>
                      </a:endParaRPr>
                    </a:p>
                  </a:txBody>
                  <a:tcPr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800" dirty="0">
                        <a:solidFill>
                          <a:srgbClr val="404040"/>
                        </a:solidFill>
                        <a:ea typeface="黑体" panose="02010609060101010101" pitchFamily="49" charset="-122"/>
                      </a:endParaRPr>
                    </a:p>
                  </a:txBody>
                  <a:tcPr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0948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 sz="1600" b="1" dirty="0">
                          <a:solidFill>
                            <a:srgbClr val="404040"/>
                          </a:solidFill>
                          <a:ea typeface="黑体" panose="02010609060101010101" pitchFamily="49" charset="-122"/>
                        </a:rPr>
                        <a:t>政治</a:t>
                      </a:r>
                      <a:endParaRPr lang="zh-CN" altLang="en-US" sz="1600" b="1" dirty="0">
                        <a:solidFill>
                          <a:srgbClr val="404040"/>
                        </a:solidFill>
                        <a:ea typeface="黑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800" b="1" dirty="0">
                        <a:solidFill>
                          <a:srgbClr val="404040"/>
                        </a:solidFill>
                        <a:ea typeface="黑体" panose="02010609060101010101" pitchFamily="49" charset="-122"/>
                      </a:endParaRPr>
                    </a:p>
                  </a:txBody>
                  <a:tcPr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altLang="zh-CN" sz="800" dirty="0">
                        <a:solidFill>
                          <a:srgbClr val="404040"/>
                        </a:solidFill>
                        <a:ea typeface="黑体" panose="02010609060101010101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en-US" altLang="zh-CN" sz="800" dirty="0">
                          <a:solidFill>
                            <a:srgbClr val="404040"/>
                          </a:solidFill>
                          <a:ea typeface="黑体" panose="02010609060101010101" pitchFamily="49" charset="-122"/>
                        </a:rPr>
                        <a:t>_____________</a:t>
                      </a:r>
                      <a:endParaRPr lang="en-US" altLang="zh-CN" sz="800" dirty="0">
                        <a:solidFill>
                          <a:srgbClr val="404040"/>
                        </a:solidFill>
                        <a:ea typeface="黑体" panose="02010609060101010101" pitchFamily="49" charset="-122"/>
                      </a:endParaRPr>
                    </a:p>
                  </a:txBody>
                  <a:tcPr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800" dirty="0">
                        <a:solidFill>
                          <a:srgbClr val="404040"/>
                        </a:solidFill>
                        <a:ea typeface="黑体" panose="02010609060101010101" pitchFamily="49" charset="-122"/>
                      </a:endParaRPr>
                    </a:p>
                  </a:txBody>
                  <a:tcPr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2F2"/>
                    </a:solidFill>
                  </a:tcPr>
                </a:tc>
              </a:tr>
              <a:tr h="108258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600" b="1" dirty="0">
                          <a:solidFill>
                            <a:srgbClr val="404040"/>
                          </a:solidFill>
                          <a:ea typeface="黑体" panose="02010609060101010101" pitchFamily="49" charset="-122"/>
                        </a:rPr>
                        <a:t>     </a:t>
                      </a:r>
                      <a:endParaRPr lang="en-US" altLang="zh-CN" sz="1600" b="1" dirty="0">
                        <a:solidFill>
                          <a:srgbClr val="404040"/>
                        </a:solidFill>
                        <a:ea typeface="黑体" panose="02010609060101010101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600" b="1" dirty="0">
                          <a:solidFill>
                            <a:srgbClr val="404040"/>
                          </a:solidFill>
                          <a:ea typeface="黑体" panose="02010609060101010101" pitchFamily="49" charset="-122"/>
                        </a:rPr>
                        <a:t>军事</a:t>
                      </a:r>
                      <a:endParaRPr lang="zh-CN" altLang="en-US" sz="1600" b="1" dirty="0">
                        <a:solidFill>
                          <a:srgbClr val="404040"/>
                        </a:solidFill>
                        <a:ea typeface="黑体" panose="02010609060101010101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600" b="1" dirty="0">
                          <a:solidFill>
                            <a:srgbClr val="404040"/>
                          </a:solidFill>
                          <a:ea typeface="黑体" panose="02010609060101010101" pitchFamily="49" charset="-122"/>
                        </a:rPr>
                        <a:t>航天</a:t>
                      </a:r>
                      <a:endParaRPr lang="zh-CN" altLang="en-US" sz="1600" b="1" dirty="0">
                        <a:solidFill>
                          <a:srgbClr val="404040"/>
                        </a:solidFill>
                        <a:ea typeface="黑体" panose="02010609060101010101" pitchFamily="49" charset="-122"/>
                      </a:endParaRPr>
                    </a:p>
                    <a:p>
                      <a:pPr algn="ctr">
                        <a:buNone/>
                      </a:pPr>
                      <a:endParaRPr lang="zh-CN" altLang="en-US" sz="1600" b="1" dirty="0">
                        <a:solidFill>
                          <a:srgbClr val="404040"/>
                        </a:solidFill>
                        <a:ea typeface="黑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altLang="zh-CN" sz="800" dirty="0">
                        <a:solidFill>
                          <a:srgbClr val="404040"/>
                        </a:solidFill>
                        <a:ea typeface="黑体" panose="02010609060101010101" pitchFamily="49" charset="-122"/>
                      </a:endParaRPr>
                    </a:p>
                  </a:txBody>
                  <a:tcPr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800" dirty="0">
                        <a:solidFill>
                          <a:srgbClr val="404040"/>
                        </a:solidFill>
                        <a:ea typeface="黑体" panose="02010609060101010101" pitchFamily="49" charset="-122"/>
                      </a:endParaRPr>
                    </a:p>
                  </a:txBody>
                  <a:tcPr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en-US" altLang="zh-CN" sz="800" dirty="0">
                        <a:solidFill>
                          <a:srgbClr val="404040"/>
                        </a:solidFill>
                        <a:ea typeface="黑体" panose="02010609060101010101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en-US" altLang="zh-CN" sz="800" dirty="0">
                          <a:solidFill>
                            <a:srgbClr val="404040"/>
                          </a:solidFill>
                          <a:ea typeface="黑体" panose="02010609060101010101" pitchFamily="49" charset="-122"/>
                        </a:rPr>
                        <a:t>_________</a:t>
                      </a:r>
                      <a:endParaRPr lang="en-US" altLang="zh-CN" sz="800" dirty="0">
                        <a:solidFill>
                          <a:srgbClr val="404040"/>
                        </a:solidFill>
                        <a:ea typeface="黑体" panose="02010609060101010101" pitchFamily="49" charset="-122"/>
                      </a:endParaRPr>
                    </a:p>
                  </a:txBody>
                  <a:tcPr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5253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600" b="1" dirty="0">
                        <a:solidFill>
                          <a:srgbClr val="404040"/>
                        </a:solidFill>
                        <a:ea typeface="黑体" panose="02010609060101010101" pitchFamily="49" charset="-122"/>
                      </a:endParaRPr>
                    </a:p>
                    <a:p>
                      <a:pPr algn="ctr">
                        <a:buNone/>
                      </a:pPr>
                      <a:r>
                        <a:rPr lang="zh-CN" altLang="en-US" sz="1600" b="1" dirty="0">
                          <a:solidFill>
                            <a:srgbClr val="404040"/>
                          </a:solidFill>
                          <a:ea typeface="黑体" panose="02010609060101010101" pitchFamily="49" charset="-122"/>
                        </a:rPr>
                        <a:t>评价</a:t>
                      </a:r>
                      <a:endParaRPr lang="zh-CN" altLang="en-US" sz="1600" b="1" dirty="0">
                        <a:solidFill>
                          <a:srgbClr val="404040"/>
                        </a:solidFill>
                        <a:ea typeface="黑体" panose="02010609060101010101" pitchFamily="49" charset="-122"/>
                      </a:endParaRPr>
                    </a:p>
                  </a:txBody>
                  <a:tcPr>
                    <a:lnL>
                      <a:noFill/>
                    </a:lnL>
                    <a:lnR w="1270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800" dirty="0">
                        <a:solidFill>
                          <a:srgbClr val="404040"/>
                        </a:solidFill>
                        <a:ea typeface="黑体" panose="02010609060101010101" pitchFamily="49" charset="-122"/>
                      </a:endParaRPr>
                    </a:p>
                  </a:txBody>
                  <a:tcPr>
                    <a:lnL w="1270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800" dirty="0">
                        <a:solidFill>
                          <a:srgbClr val="404040"/>
                        </a:solidFill>
                        <a:ea typeface="黑体" panose="02010609060101010101" pitchFamily="49" charset="-122"/>
                      </a:endParaRPr>
                    </a:p>
                  </a:txBody>
                  <a:tcPr>
                    <a:lnL w="6350">
                      <a:solidFill>
                        <a:srgbClr val="D9D9D9"/>
                      </a:solidFill>
                      <a:prstDash val="solid"/>
                    </a:lnL>
                    <a:lnR w="6350">
                      <a:solidFill>
                        <a:srgbClr val="D9D9D9"/>
                      </a:solidFill>
                      <a:prstDash val="solid"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800" dirty="0">
                        <a:solidFill>
                          <a:srgbClr val="404040"/>
                        </a:solidFill>
                        <a:ea typeface="黑体" panose="02010609060101010101" pitchFamily="49" charset="-122"/>
                      </a:endParaRPr>
                    </a:p>
                  </a:txBody>
                  <a:tcPr>
                    <a:lnL w="6350">
                      <a:solidFill>
                        <a:srgbClr val="D9D9D9"/>
                      </a:solidFill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9050">
                      <a:solidFill>
                        <a:srgbClr val="595959"/>
                      </a:solidFill>
                      <a:prstDash val="soli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1247775" y="1057942"/>
            <a:ext cx="2608580" cy="1076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垦荒运动</a:t>
            </a:r>
            <a:endParaRPr lang="zh-CN" altLang="en-US" sz="15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饲料生产，</a:t>
            </a:r>
            <a:r>
              <a:rPr lang="zh-CN" altLang="en-US" sz="1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广种玉米</a:t>
            </a:r>
            <a:endParaRPr lang="zh-CN" altLang="en-US" sz="15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取消义务交售，改行收购</a:t>
            </a:r>
            <a:endParaRPr lang="zh-CN" altLang="en-US" sz="15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500" b="1" dirty="0">
                <a:latin typeface="黑体" panose="02010609060101010101" pitchFamily="49" charset="-122"/>
                <a:ea typeface="黑体" panose="02010609060101010101" pitchFamily="49" charset="-122"/>
              </a:rPr>
              <a:t>改革工业管理体制</a:t>
            </a:r>
            <a:endParaRPr lang="zh-CN" altLang="en-US" sz="15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275715" y="2283718"/>
            <a:ext cx="2360295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</a:rPr>
              <a:t>批判斯大林个人崇拜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1225797" y="2859782"/>
            <a:ext cx="2460129" cy="871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1957</a:t>
            </a: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世界上第一颗人造地球卫星；</a:t>
            </a:r>
            <a:r>
              <a:rPr lang="en-US" altLang="zh-CN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1961</a:t>
            </a: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加加林，第一艘载人飞船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5"/>
            </p:custDataLst>
          </p:nvPr>
        </p:nvSpPr>
        <p:spPr>
          <a:xfrm>
            <a:off x="1253807" y="3813975"/>
            <a:ext cx="2359025" cy="871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没有从根本上解决苏联模式高度集中的经济体制弊端，存在严重偏差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6"/>
            </p:custDataLst>
          </p:nvPr>
        </p:nvSpPr>
        <p:spPr>
          <a:xfrm>
            <a:off x="3636010" y="1128062"/>
            <a:ext cx="3352165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新政策</a:t>
            </a:r>
            <a:r>
              <a:rPr lang="en-US" altLang="zh-CN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加快科技进步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完善经济管理体制和加强经济刺激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3780155" y="2932553"/>
            <a:ext cx="2667635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同美国展开军备竞赛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常规武器、核武器、航天技术与美国抗衡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8"/>
            </p:custDataLst>
          </p:nvPr>
        </p:nvSpPr>
        <p:spPr>
          <a:xfrm>
            <a:off x="3671926" y="3737194"/>
            <a:ext cx="3086100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没有从根本上突破高度集中的计划经济体制；</a:t>
            </a:r>
            <a:r>
              <a:rPr lang="zh-CN" altLang="en-US" sz="1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军事</a:t>
            </a: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实力提高，国民经济畸形发展高投入、高消耗、低效率成为苏联经济</a:t>
            </a:r>
            <a:r>
              <a:rPr lang="zh-CN" altLang="en-US" sz="1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痼疾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9"/>
            </p:custDataLst>
          </p:nvPr>
        </p:nvSpPr>
        <p:spPr>
          <a:xfrm>
            <a:off x="6988175" y="1398905"/>
            <a:ext cx="1854835" cy="363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加速经济改革方案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10"/>
            </p:custDataLst>
          </p:nvPr>
        </p:nvSpPr>
        <p:spPr>
          <a:xfrm>
            <a:off x="6966222" y="1955779"/>
            <a:ext cx="2385974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取消苏共领导地位</a:t>
            </a:r>
            <a:r>
              <a:rPr lang="zh-CN" altLang="en-US" sz="1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1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实行</a:t>
            </a: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多党制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倡导</a:t>
            </a:r>
            <a:r>
              <a:rPr lang="en-US" altLang="zh-CN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公开性</a:t>
            </a:r>
            <a:r>
              <a:rPr lang="en-US" altLang="zh-CN" sz="1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endParaRPr lang="en-US" altLang="zh-CN" sz="1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1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政治多元化</a:t>
            </a:r>
            <a:r>
              <a:rPr lang="en-US" altLang="zh-CN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endParaRPr lang="en-US" altLang="zh-CN" sz="1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11"/>
            </p:custDataLst>
          </p:nvPr>
        </p:nvSpPr>
        <p:spPr>
          <a:xfrm>
            <a:off x="6967722" y="3686836"/>
            <a:ext cx="2118360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1400" b="1" dirty="0">
                <a:latin typeface="黑体" panose="02010609060101010101" pitchFamily="49" charset="-122"/>
                <a:ea typeface="黑体" panose="02010609060101010101" pitchFamily="49" charset="-122"/>
              </a:rPr>
              <a:t>经济改革效果不佳，思想发生混乱，局势失控，加盟国的分离趋势加剧</a:t>
            </a:r>
            <a:endParaRPr lang="zh-CN" altLang="en-US" sz="1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1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直接导致苏联解体</a:t>
            </a:r>
            <a:endParaRPr lang="zh-CN" altLang="en-US" sz="1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12"/>
            </p:custDataLst>
          </p:nvPr>
        </p:nvSpPr>
        <p:spPr>
          <a:xfrm>
            <a:off x="323528" y="1208778"/>
            <a:ext cx="3532827" cy="34440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美国人多恩伯格在1974年出版的《克里姆林宫的明争暗斗》一书中这样评价赫鲁晓夫:“一个在斯大林死后集体领导口号叫得最响的人，却把自己变成了一个新的专制暴君，变成了肉麻的个人迷信的焦点，其程度甚至要超过已故的独裁者。赫鲁晓夫的画像到处悬挂，没有哪一篇演说，没有哪一篇文章，能不颂扬他的伟大……”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文本框 17"/>
          <p:cNvSpPr txBox="1"/>
          <p:nvPr>
            <p:custDataLst>
              <p:tags r:id="rId13"/>
            </p:custDataLst>
          </p:nvPr>
        </p:nvSpPr>
        <p:spPr>
          <a:xfrm>
            <a:off x="792661" y="2257661"/>
            <a:ext cx="8194998" cy="17173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结果：赫鲁晓夫和勃列日涅夫改革没有从根本上突破斯大林模式；戈尔巴乔夫改革冲破了斯大林模式，但彻底背离了社会主义发展方向。</a:t>
            </a:r>
            <a:endParaRPr lang="en-US" altLang="zh-CN" sz="24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最终都以失败告终</a:t>
            </a:r>
            <a:r>
              <a:rPr lang="zh-CN" altLang="en-US" sz="2400" b="1" dirty="0" smtClean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。导致苏联解体。 </a:t>
            </a:r>
            <a:endParaRPr lang="zh-CN" altLang="en-US" sz="24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文本框 12"/>
          <p:cNvSpPr txBox="1"/>
          <p:nvPr>
            <p:custDataLst>
              <p:tags r:id="rId14"/>
            </p:custDataLst>
          </p:nvPr>
        </p:nvSpPr>
        <p:spPr>
          <a:xfrm>
            <a:off x="792661" y="1208778"/>
            <a:ext cx="7945478" cy="5084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背景：都是在斯大林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模式弊端日益凸显情况下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 bldLvl="0" animBg="1"/>
      <p:bldP spid="16" grpId="1" bldLvl="0" animBg="1"/>
      <p:bldP spid="18" grpId="0" bldLvl="0" animBg="1"/>
      <p:bldP spid="19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00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endParaRPr lang="zh-CN" altLang="en-US" sz="20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09585" y="3088068"/>
            <a:ext cx="2362200" cy="1650365"/>
            <a:chOff x="339090" y="2990215"/>
            <a:chExt cx="2362200" cy="1650365"/>
          </a:xfrm>
        </p:grpSpPr>
        <p:pic>
          <p:nvPicPr>
            <p:cNvPr id="37892" name="Picture 2" descr="http://p1.so.qhimgs1.com/bdr/_240_/t015420103acc791c3d.jp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353060" y="2990215"/>
              <a:ext cx="2348230" cy="165036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7893" name="TextBox 8"/>
            <p:cNvSpPr txBox="1"/>
            <p:nvPr>
              <p:custDataLst>
                <p:tags r:id="rId4"/>
              </p:custDataLst>
            </p:nvPr>
          </p:nvSpPr>
          <p:spPr>
            <a:xfrm>
              <a:off x="339090" y="4239800"/>
              <a:ext cx="2362200" cy="400110"/>
            </a:xfrm>
            <a:prstGeom prst="rect">
              <a:avLst/>
            </a:prstGeom>
            <a:solidFill>
              <a:schemeClr val="bg1">
                <a:lumMod val="85000"/>
                <a:alpha val="70000"/>
              </a:schemeClr>
            </a:solidFill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动荡中的波兰</a:t>
              </a:r>
              <a:endPara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347864" y="3088068"/>
            <a:ext cx="2592287" cy="1627991"/>
            <a:chOff x="3258606" y="2909218"/>
            <a:chExt cx="2592287" cy="1694180"/>
          </a:xfrm>
        </p:grpSpPr>
        <p:graphicFrame>
          <p:nvGraphicFramePr>
            <p:cNvPr id="37894" name="Object 2"/>
            <p:cNvGraphicFramePr>
              <a:graphicFrameLocks noChangeAspect="1"/>
            </p:cNvGraphicFramePr>
            <p:nvPr>
              <p:custDataLst>
                <p:tags r:id="rId5"/>
              </p:custDataLst>
            </p:nvPr>
          </p:nvGraphicFramePr>
          <p:xfrm>
            <a:off x="3258606" y="2909218"/>
            <a:ext cx="2581275" cy="16941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78" name="" r:id="rId6" imgW="3657600" imgH="2704465" progId="PBrush">
                    <p:embed/>
                  </p:oleObj>
                </mc:Choice>
                <mc:Fallback>
                  <p:oleObj name="" r:id="rId6" imgW="3657600" imgH="2704465" progId="PBrush">
                    <p:embed/>
                    <p:pic>
                      <p:nvPicPr>
                        <p:cNvPr id="0" name="图片 3077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3258606" y="2909218"/>
                          <a:ext cx="2581275" cy="169418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895" name="Text Box 3"/>
            <p:cNvSpPr txBox="1"/>
            <p:nvPr>
              <p:custDataLst>
                <p:tags r:id="rId8"/>
              </p:custDataLst>
            </p:nvPr>
          </p:nvSpPr>
          <p:spPr>
            <a:xfrm>
              <a:off x="3258606" y="3893572"/>
              <a:ext cx="2592287" cy="707886"/>
            </a:xfrm>
            <a:prstGeom prst="rect">
              <a:avLst/>
            </a:prstGeom>
            <a:solidFill>
              <a:schemeClr val="bg1">
                <a:lumMod val="85000"/>
                <a:alpha val="70000"/>
              </a:schemeClr>
            </a:solidFill>
            <a:ln w="9525">
              <a:noFill/>
            </a:ln>
          </p:spPr>
          <p:txBody>
            <a:bodyPr wrap="square" anchor="t">
              <a:spAutoFit/>
            </a:bodyPr>
            <a:lstStyle>
              <a:defPPr>
                <a:defRPr lang="zh-CN"/>
              </a:defPPr>
              <a:lvl1pPr algn="ctr">
                <a:defRPr sz="2000" b="1">
                  <a:solidFill>
                    <a:srgbClr val="FFFF00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</a:lstStyle>
            <a:p>
              <a:r>
                <a:rPr lang="zh-CN" altLang="en-US" dirty="0">
                  <a:solidFill>
                    <a:srgbClr val="FF0000"/>
                  </a:solidFill>
                </a:rPr>
                <a:t>东、西德签订</a:t>
              </a:r>
              <a:endParaRPr lang="en-US" altLang="zh-CN" dirty="0">
                <a:solidFill>
                  <a:srgbClr val="FF0000"/>
                </a:solidFill>
              </a:endParaRPr>
            </a:p>
            <a:p>
              <a:r>
                <a:rPr lang="zh-CN" altLang="en-US" dirty="0">
                  <a:solidFill>
                    <a:srgbClr val="FF0000"/>
                  </a:solidFill>
                </a:rPr>
                <a:t>统一条约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5362" name="Rectangle 2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39090" y="746125"/>
            <a:ext cx="3498532" cy="584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t">
            <a:noAutofit/>
          </a:bodyPr>
          <a:lstStyle/>
          <a:p>
            <a:pPr lvl="0" algn="l" fontAlgn="base"/>
            <a:r>
              <a:rPr lang="zh-CN" altLang="en-US" sz="2400" b="1" strike="noStrike" noProof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（一）东欧剧变</a:t>
            </a:r>
            <a:endParaRPr lang="zh-CN" altLang="en-US" sz="2400" b="1" strike="noStrike" noProof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55301" name="矩形 3"/>
          <p:cNvSpPr/>
          <p:nvPr>
            <p:custDataLst>
              <p:tags r:id="rId10"/>
            </p:custDataLst>
          </p:nvPr>
        </p:nvSpPr>
        <p:spPr>
          <a:xfrm>
            <a:off x="1035069" y="1706579"/>
            <a:ext cx="1578769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表现：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8555" name="矩形 7"/>
          <p:cNvSpPr/>
          <p:nvPr>
            <p:custDataLst>
              <p:tags r:id="rId11"/>
            </p:custDataLst>
          </p:nvPr>
        </p:nvSpPr>
        <p:spPr>
          <a:xfrm>
            <a:off x="2088356" y="1734171"/>
            <a:ext cx="6241256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政治：实行议会民主制和</a:t>
            </a:r>
            <a:r>
              <a:rPr lang="zh-CN" altLang="en-US" sz="24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多党制</a:t>
            </a:r>
            <a:endParaRPr lang="zh-CN" altLang="en-US" sz="24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8556" name="矩形 8"/>
          <p:cNvSpPr/>
          <p:nvPr>
            <p:custDataLst>
              <p:tags r:id="rId12"/>
            </p:custDataLst>
          </p:nvPr>
        </p:nvSpPr>
        <p:spPr>
          <a:xfrm>
            <a:off x="1713960" y="2154473"/>
            <a:ext cx="612072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经济：实行私有化基础上的</a:t>
            </a:r>
            <a:r>
              <a:rPr lang="zh-CN" altLang="en-US" sz="24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市场经济</a:t>
            </a:r>
            <a:endParaRPr lang="zh-CN" altLang="en-US" sz="2400" b="1" dirty="0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306819" y="2948796"/>
            <a:ext cx="2432685" cy="1789637"/>
            <a:chOff x="6306820" y="2856865"/>
            <a:chExt cx="2432685" cy="1789637"/>
          </a:xfrm>
        </p:grpSpPr>
        <p:pic>
          <p:nvPicPr>
            <p:cNvPr id="60417" name="Picture 3" descr="1989年11月9日，拆除柏林墙的情景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4"/>
            <a:stretch>
              <a:fillRect/>
            </a:stretch>
          </p:blipFill>
          <p:spPr>
            <a:xfrm>
              <a:off x="6306820" y="2856865"/>
              <a:ext cx="2432685" cy="1783715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Text Box 3"/>
            <p:cNvSpPr txBox="1"/>
            <p:nvPr>
              <p:custDataLst>
                <p:tags r:id="rId15"/>
              </p:custDataLst>
            </p:nvPr>
          </p:nvSpPr>
          <p:spPr>
            <a:xfrm>
              <a:off x="6306820" y="4246392"/>
              <a:ext cx="2432685" cy="400110"/>
            </a:xfrm>
            <a:prstGeom prst="rect">
              <a:avLst/>
            </a:prstGeom>
            <a:solidFill>
              <a:schemeClr val="bg1">
                <a:lumMod val="85000"/>
                <a:alpha val="70000"/>
              </a:schemeClr>
            </a:solidFill>
            <a:ln w="9525">
              <a:noFill/>
            </a:ln>
          </p:spPr>
          <p:txBody>
            <a:bodyPr wrap="square" anchor="t">
              <a:spAutoFit/>
            </a:bodyPr>
            <a:lstStyle>
              <a:defPPr>
                <a:defRPr lang="zh-CN"/>
              </a:defPPr>
              <a:lvl1pPr algn="ctr">
                <a:defRPr sz="2000" b="1">
                  <a:solidFill>
                    <a:srgbClr val="FFFF00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</a:lstStyle>
            <a:p>
              <a:r>
                <a:rPr lang="zh-CN" altLang="en-US" dirty="0">
                  <a:solidFill>
                    <a:srgbClr val="FF0000"/>
                  </a:solidFill>
                </a:rPr>
                <a:t>柏林墙被拆除</a:t>
              </a:r>
              <a:endParaRPr lang="zh-CN" alt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3" name="文本框 2"/>
          <p:cNvSpPr txBox="1"/>
          <p:nvPr>
            <p:custDataLst>
              <p:tags r:id="rId16"/>
            </p:custDataLst>
          </p:nvPr>
        </p:nvSpPr>
        <p:spPr>
          <a:xfrm>
            <a:off x="2267744" y="1248537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20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世纪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80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年代末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3"/>
          <p:cNvSpPr/>
          <p:nvPr>
            <p:custDataLst>
              <p:tags r:id="rId17"/>
            </p:custDataLst>
          </p:nvPr>
        </p:nvSpPr>
        <p:spPr>
          <a:xfrm>
            <a:off x="1291298" y="1246293"/>
            <a:ext cx="1107562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时间：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矩形 3"/>
          <p:cNvSpPr/>
          <p:nvPr>
            <p:custDataLst>
              <p:tags r:id="rId18"/>
            </p:custDataLst>
          </p:nvPr>
        </p:nvSpPr>
        <p:spPr>
          <a:xfrm>
            <a:off x="1035068" y="2522799"/>
            <a:ext cx="1578769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实质：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8"/>
          <p:cNvSpPr/>
          <p:nvPr>
            <p:custDataLst>
              <p:tags r:id="rId19"/>
            </p:custDataLst>
          </p:nvPr>
        </p:nvSpPr>
        <p:spPr>
          <a:xfrm>
            <a:off x="2267744" y="2554210"/>
            <a:ext cx="5773561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社会制度发生根本性变化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TextBox 10"/>
          <p:cNvSpPr txBox="1"/>
          <p:nvPr>
            <p:custDataLst>
              <p:tags r:id="rId20"/>
            </p:custDataLst>
          </p:nvPr>
        </p:nvSpPr>
        <p:spPr>
          <a:xfrm>
            <a:off x="2483768" y="184785"/>
            <a:ext cx="4445000" cy="51943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三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苏联解体与东欧剧变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</p:spTree>
    <p:custDataLst>
      <p:tags r:id="rId2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55" grpId="0"/>
      <p:bldP spid="108556" grpId="0"/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1203" name="Picture 5" descr="“八一九事件”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37609" y="2115895"/>
            <a:ext cx="3804285" cy="25800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Box 7"/>
          <p:cNvSpPr txBox="1"/>
          <p:nvPr>
            <p:custDataLst>
              <p:tags r:id="rId4"/>
            </p:custDataLst>
          </p:nvPr>
        </p:nvSpPr>
        <p:spPr>
          <a:xfrm>
            <a:off x="437609" y="809693"/>
            <a:ext cx="4039394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10000"/>
              </a:lnSpc>
            </a:pPr>
            <a:r>
              <a:rPr lang="en-US" altLang="zh-CN" sz="2400" b="1" noProof="1">
                <a:latin typeface="黑体" panose="02010609060101010101" pitchFamily="49" charset="-122"/>
                <a:ea typeface="黑体" panose="02010609060101010101" pitchFamily="49" charset="-122"/>
              </a:rPr>
              <a:t>1991</a:t>
            </a:r>
            <a:r>
              <a:rPr lang="zh-CN" altLang="en-US" sz="2400" b="1" noProof="1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2400" b="1" noProof="1"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altLang="en-US" sz="2400" b="1" noProof="1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2400" b="1" noProof="1">
                <a:latin typeface="黑体" panose="02010609060101010101" pitchFamily="49" charset="-122"/>
                <a:ea typeface="黑体" panose="02010609060101010101" pitchFamily="49" charset="-122"/>
              </a:rPr>
              <a:t>19</a:t>
            </a:r>
            <a:r>
              <a:rPr lang="zh-CN" altLang="en-US" sz="2400" b="1" noProof="1">
                <a:latin typeface="黑体" panose="02010609060101010101" pitchFamily="49" charset="-122"/>
                <a:ea typeface="黑体" panose="02010609060101010101" pitchFamily="49" charset="-122"/>
              </a:rPr>
              <a:t>日，</a:t>
            </a:r>
            <a:r>
              <a:rPr lang="en-US" altLang="zh-CN" sz="2400" b="1" noProof="1">
                <a:latin typeface="黑体" panose="02010609060101010101" pitchFamily="49" charset="-122"/>
                <a:ea typeface="黑体" panose="02010609060101010101" pitchFamily="49" charset="-122"/>
              </a:rPr>
              <a:t>8</a:t>
            </a:r>
            <a:r>
              <a:rPr lang="zh-CN" altLang="en-US" sz="2400" b="1" noProof="1">
                <a:latin typeface="黑体" panose="02010609060101010101" pitchFamily="49" charset="-122"/>
                <a:ea typeface="黑体" panose="02010609060101010101" pitchFamily="49" charset="-122"/>
              </a:rPr>
              <a:t>名苏共高级官员发动政变，试图挽救苏联</a:t>
            </a:r>
            <a:r>
              <a:rPr lang="en-US" altLang="zh-CN" sz="2400" b="1" noProof="1">
                <a:latin typeface="黑体" panose="02010609060101010101" pitchFamily="49" charset="-122"/>
                <a:ea typeface="黑体" panose="02010609060101010101" pitchFamily="49" charset="-122"/>
              </a:rPr>
              <a:t>......</a:t>
            </a:r>
            <a:endParaRPr lang="en-US" altLang="zh-CN" sz="2400" b="1" noProof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Rectangle 3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540361" y="2177228"/>
            <a:ext cx="3600400" cy="660400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  <a:ln w="9525">
            <a:noFill/>
            <a:miter lim="800000"/>
          </a:ln>
          <a:effectLst/>
        </p:spPr>
        <p:txBody>
          <a:bodyPr/>
          <a:lstStyle/>
          <a:p>
            <a:pPr marL="342900" indent="-342900" algn="ctr" fontAlgn="auto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None/>
              <a:defRPr/>
            </a:pPr>
            <a:r>
              <a:rPr lang="zh-CN" altLang="en-US" sz="2800" b="1" strike="noStrike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八一九事件</a:t>
            </a:r>
            <a:endParaRPr lang="zh-CN" altLang="en-US" sz="2800" b="1" strike="noStrike" noProof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6"/>
            </p:custDataLst>
          </p:nvPr>
        </p:nvSpPr>
        <p:spPr>
          <a:xfrm>
            <a:off x="5069435" y="781727"/>
            <a:ext cx="3662363" cy="13111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4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1991</a:t>
            </a:r>
            <a:r>
              <a:rPr lang="zh-CN" altLang="en-US" sz="24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年</a:t>
            </a:r>
            <a:r>
              <a:rPr lang="en-US" altLang="zh-CN" sz="24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12</a:t>
            </a:r>
            <a:r>
              <a:rPr lang="zh-CN" altLang="en-US" sz="24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月</a:t>
            </a:r>
            <a:r>
              <a:rPr lang="en-US" altLang="zh-CN" sz="24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25</a:t>
            </a:r>
            <a:r>
              <a:rPr lang="zh-CN" altLang="en-US" sz="24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日</a:t>
            </a:r>
            <a:r>
              <a:rPr lang="zh-CN" altLang="en-US" sz="2400" b="1" noProof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r>
              <a:rPr lang="zh-CN" altLang="en-US" sz="2400" b="1" noProof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戈尔巴乔夫</a:t>
            </a:r>
            <a:r>
              <a:rPr lang="zh-CN" altLang="en-US" sz="24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辞去总统</a:t>
            </a:r>
            <a:r>
              <a:rPr lang="zh-CN" altLang="en-US" sz="2400" b="1" noProof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，权力</a:t>
            </a:r>
            <a:r>
              <a:rPr lang="zh-CN" altLang="en-US" sz="24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移交</a:t>
            </a:r>
            <a:r>
              <a:rPr lang="zh-CN" altLang="en-US" sz="24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叶利钦</a:t>
            </a:r>
            <a:r>
              <a:rPr lang="zh-CN" altLang="en-US" sz="24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endParaRPr lang="zh-CN" altLang="en-US" sz="2400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34818" name="图片 89089" descr="s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4923912" y="2071192"/>
            <a:ext cx="3857625" cy="266662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21" name="矩形 89092"/>
          <p:cNvSpPr/>
          <p:nvPr>
            <p:custDataLst>
              <p:tags r:id="rId9"/>
            </p:custDataLst>
          </p:nvPr>
        </p:nvSpPr>
        <p:spPr>
          <a:xfrm>
            <a:off x="5036404" y="2092855"/>
            <a:ext cx="246221" cy="2567647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lIns="0" tIns="27000" rIns="0" bIns="27000" anchor="t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首任俄罗斯联邦总统叶利钦</a:t>
            </a:r>
            <a:endParaRPr lang="zh-CN" altLang="en-US" sz="16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22" name="矩形 89093"/>
          <p:cNvSpPr/>
          <p:nvPr>
            <p:custDataLst>
              <p:tags r:id="rId10"/>
            </p:custDataLst>
          </p:nvPr>
        </p:nvSpPr>
        <p:spPr>
          <a:xfrm>
            <a:off x="8492120" y="2115895"/>
            <a:ext cx="215444" cy="2621923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lIns="0" tIns="27000" rIns="0" bIns="27000" anchor="t">
            <a:spAutoFit/>
          </a:bodyPr>
          <a:lstStyle/>
          <a:p>
            <a:r>
              <a:rPr lang="zh-CN" altLang="en-US" sz="1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末代苏共中央总书记戈尔巴乔夫</a:t>
            </a:r>
            <a:endParaRPr lang="zh-CN" altLang="en-US" sz="1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  <p:bldP spid="5" grpId="0" bldLvl="0" animBg="1"/>
      <p:bldP spid="6" grpId="0"/>
      <p:bldP spid="34821" grpId="0"/>
      <p:bldP spid="348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21" name="矩形 89092"/>
          <p:cNvSpPr/>
          <p:nvPr>
            <p:custDataLst>
              <p:tags r:id="rId2"/>
            </p:custDataLst>
          </p:nvPr>
        </p:nvSpPr>
        <p:spPr>
          <a:xfrm>
            <a:off x="5085536" y="1732295"/>
            <a:ext cx="215444" cy="292417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lIns="0" tIns="27000" rIns="0" bIns="27000" anchor="t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首任俄罗斯联邦总统叶利钦</a:t>
            </a:r>
            <a:endParaRPr lang="zh-CN" altLang="en-US" sz="14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22" name="矩形 89093"/>
          <p:cNvSpPr/>
          <p:nvPr>
            <p:custDataLst>
              <p:tags r:id="rId3"/>
            </p:custDataLst>
          </p:nvPr>
        </p:nvSpPr>
        <p:spPr>
          <a:xfrm>
            <a:off x="8566924" y="1806160"/>
            <a:ext cx="215444" cy="285348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lIns="0" tIns="27000" rIns="0" bIns="27000" anchor="t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末代苏共中央总书记戈尔巴乔夫</a:t>
            </a:r>
            <a:endParaRPr lang="zh-CN" altLang="en-US" sz="14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942" name="TextBox 5"/>
          <p:cNvSpPr txBox="1"/>
          <p:nvPr>
            <p:custDataLst>
              <p:tags r:id="rId4"/>
            </p:custDataLst>
          </p:nvPr>
        </p:nvSpPr>
        <p:spPr>
          <a:xfrm>
            <a:off x="492879" y="907870"/>
            <a:ext cx="262382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（二）苏联解体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5"/>
          <p:cNvSpPr txBox="1"/>
          <p:nvPr>
            <p:custDataLst>
              <p:tags r:id="rId5"/>
            </p:custDataLst>
          </p:nvPr>
        </p:nvSpPr>
        <p:spPr>
          <a:xfrm>
            <a:off x="817099" y="1437937"/>
            <a:ext cx="25838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苏联解体的实质：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6"/>
          <p:cNvSpPr txBox="1"/>
          <p:nvPr>
            <p:custDataLst>
              <p:tags r:id="rId6"/>
            </p:custDataLst>
          </p:nvPr>
        </p:nvSpPr>
        <p:spPr>
          <a:xfrm>
            <a:off x="893303" y="1988453"/>
            <a:ext cx="25304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社会性质变化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9939" name="Picture 10" descr="1991年12月25日苏联国旗从克里姆林宫悄然降下，俄罗斯国旗缓缓升起，标志着一个旧时代的结束和新时代的开始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4282123" y="830677"/>
            <a:ext cx="4514850" cy="27501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0" name="Picture 11" descr="russa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6949755" y="907870"/>
            <a:ext cx="1733550" cy="10271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41" name="Picture 12" descr="苏联国旗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4586604" y="967740"/>
            <a:ext cx="1782763" cy="979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9938" name="Text Box 9"/>
          <p:cNvSpPr txBox="1"/>
          <p:nvPr>
            <p:custDataLst>
              <p:tags r:id="rId13"/>
            </p:custDataLst>
          </p:nvPr>
        </p:nvSpPr>
        <p:spPr>
          <a:xfrm>
            <a:off x="416884" y="3474249"/>
            <a:ext cx="8392654" cy="136191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　　</a:t>
            </a:r>
            <a:r>
              <a:rPr lang="en-US" altLang="zh-CN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1991</a:t>
            </a: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21</a:t>
            </a: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日，</a:t>
            </a:r>
            <a:r>
              <a:rPr lang="zh-CN" altLang="en-US" sz="2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《阿拉木图宣言》发表，宣告苏联解体。</a:t>
            </a:r>
            <a:r>
              <a:rPr lang="en-US" altLang="zh-CN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1991</a:t>
            </a: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25</a:t>
            </a: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日，苏联国旗从克里姆林宫悄然降下，俄罗斯国旗缓缓升起，世界上唯一能与美国抗衡的社会主义国家成为历史。</a:t>
            </a:r>
            <a:endParaRPr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/>
      <p:bldP spid="34822" grpId="0"/>
      <p:bldP spid="9" grpId="0" bldLvl="0"/>
      <p:bldP spid="399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4475" y="771550"/>
            <a:ext cx="8568952" cy="397032"/>
          </a:xfrm>
          <a:prstGeom prst="rect">
            <a:avLst/>
          </a:prstGeom>
          <a:noFill/>
          <a:ln w="57150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（三）根据材料并结合所</a:t>
            </a:r>
            <a:r>
              <a:rPr lang="zh-CN" altLang="en-US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</a:t>
            </a:r>
            <a:r>
              <a:rPr lang="en-US" altLang="zh-CN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概括东欧剧变苏联</a:t>
            </a: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解体的</a:t>
            </a:r>
            <a:r>
              <a:rPr lang="zh-CN" altLang="en-US" sz="2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原因</a:t>
            </a: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有哪些？</a:t>
            </a:r>
            <a:endParaRPr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19457"/>
          <p:cNvSpPr/>
          <p:nvPr>
            <p:custDataLst>
              <p:tags r:id="rId1"/>
            </p:custDataLst>
          </p:nvPr>
        </p:nvSpPr>
        <p:spPr>
          <a:xfrm>
            <a:off x="561256" y="1299928"/>
            <a:ext cx="8208912" cy="1938992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 cmpd="sng">
            <a:noFill/>
            <a:prstDash val="sysDash"/>
          </a:ln>
        </p:spPr>
        <p:txBody>
          <a:bodyPr wrap="square" anchor="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algn="l" fontAlgn="base">
              <a:lnSpc>
                <a:spcPct val="125000"/>
              </a:lnSpc>
              <a:buNone/>
            </a:pPr>
            <a:r>
              <a:rPr lang="en-US" altLang="zh-CN" sz="2400" b="1" strike="noStrike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材料一：这些事情来得虽很突然，但都有长期形成的多方面的深刻原因</a:t>
            </a:r>
            <a:r>
              <a:rPr lang="en-US" altLang="zh-CN" sz="2400" b="1" strike="noStrike" noProof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。……</a:t>
            </a:r>
            <a:r>
              <a:rPr lang="en-US" altLang="zh-CN" sz="2400" b="1" strike="noStrike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从外部条件来说</a:t>
            </a:r>
            <a:r>
              <a:rPr lang="en-US" altLang="zh-CN" sz="2400" b="1" strike="noStrike" noProof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，西方</a:t>
            </a:r>
            <a:r>
              <a:rPr lang="zh-CN" altLang="en-US" sz="2400" b="1" strike="noStrike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“</a:t>
            </a:r>
            <a:r>
              <a:rPr lang="en-US" altLang="zh-CN" sz="2400" b="1" strike="noStrike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和平演变</a:t>
            </a:r>
            <a:r>
              <a:rPr lang="zh-CN" altLang="en-US" sz="2400" b="1" strike="noStrike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zh-CN" altLang="en-US" sz="2400" b="1" strike="noStrike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” </a:t>
            </a:r>
            <a:r>
              <a:rPr lang="en-US" altLang="zh-CN" sz="2400" b="1" strike="noStrike" noProof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的鼓励政策起了推动作用</a:t>
            </a:r>
            <a:r>
              <a:rPr lang="en-US" altLang="zh-CN" sz="2400" b="1" strike="noStrike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r>
              <a:rPr lang="en-US" altLang="zh-CN" sz="24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endParaRPr lang="en-US" altLang="zh-CN" sz="2400" b="1" noProof="1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lvl="0" algn="r" fontAlgn="base">
              <a:lnSpc>
                <a:spcPct val="125000"/>
              </a:lnSpc>
              <a:buNone/>
            </a:pPr>
            <a:r>
              <a:rPr lang="en-US" altLang="zh-CN" sz="2400" b="1" strike="noStrike" noProof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——</a:t>
            </a:r>
            <a:r>
              <a:rPr lang="en-US" altLang="zh-CN" sz="2400" b="1" strike="noStrike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摘自钱其琛回答《世界知识》杂志记者问题时的谈话</a:t>
            </a:r>
            <a:endParaRPr lang="en-US" altLang="zh-CN" sz="2400" b="1" strike="noStrike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71600" y="3795886"/>
            <a:ext cx="3694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①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斯大林模式的弊端</a:t>
            </a:r>
            <a:endParaRPr lang="zh-CN" altLang="en-US" sz="2800" b="1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362213" y="1022919"/>
            <a:ext cx="8444508" cy="916341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 cmpd="sng">
            <a:noFill/>
            <a:prstDash val="sysDash"/>
          </a:ln>
        </p:spPr>
        <p:txBody>
          <a:bodyPr wrap="square" anchor="t">
            <a:spAutoFit/>
          </a:bodyPr>
          <a:lstStyle/>
          <a:p>
            <a:pPr indent="-342900" rtl="0" eaLnBrk="0" hangingPunct="0">
              <a:lnSpc>
                <a:spcPct val="125000"/>
              </a:lnSpc>
              <a:spcBef>
                <a:spcPct val="20000"/>
              </a:spcBef>
            </a:pPr>
            <a:r>
              <a:rPr lang="zh-CN" altLang="en-US" sz="23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材料二：</a:t>
            </a:r>
            <a:r>
              <a:rPr lang="en-US" altLang="zh-CN" sz="23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赫鲁晓夫把苏联</a:t>
            </a:r>
            <a:r>
              <a:rPr lang="en-US" altLang="zh-CN" sz="23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改乱了</a:t>
            </a:r>
            <a:r>
              <a:rPr lang="en-US" altLang="zh-CN" sz="23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，勃列日涅夫把苏联</a:t>
            </a:r>
            <a:r>
              <a:rPr lang="en-US" altLang="zh-CN" sz="23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改死了</a:t>
            </a:r>
            <a:r>
              <a:rPr lang="en-US" altLang="zh-CN" sz="23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r>
              <a:rPr lang="en-US" altLang="zh-CN" sz="2300" b="1" noProof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戈尔巴乔夫把苏联</a:t>
            </a:r>
            <a:r>
              <a:rPr lang="en-US" altLang="zh-CN" sz="2300" b="1" noProof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改垮了</a:t>
            </a:r>
            <a:r>
              <a:rPr lang="zh-CN" altLang="en-US" sz="2300" b="1" noProof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endParaRPr lang="en-US" altLang="zh-CN" sz="2300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" name="Text Box 6"/>
          <p:cNvSpPr txBox="1"/>
          <p:nvPr>
            <p:custDataLst>
              <p:tags r:id="rId2"/>
            </p:custDataLst>
          </p:nvPr>
        </p:nvSpPr>
        <p:spPr>
          <a:xfrm>
            <a:off x="827584" y="2355726"/>
            <a:ext cx="5616624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2800" b="1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/>
              <a:t>②</a:t>
            </a:r>
            <a:r>
              <a:rPr lang="zh-CN" altLang="en-US" dirty="0"/>
              <a:t>西方国家的和平演变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395536" y="771550"/>
            <a:ext cx="8352928" cy="3122393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 cmpd="sng">
            <a:noFill/>
            <a:prstDash val="sysDash"/>
          </a:ln>
        </p:spPr>
        <p:txBody>
          <a:bodyPr wrap="square" anchor="t">
            <a:spAutoFit/>
          </a:bodyPr>
          <a:lstStyle/>
          <a:p>
            <a:pPr indent="-342900" algn="just" rtl="0" eaLnBrk="0" hangingPunct="0">
              <a:lnSpc>
                <a:spcPct val="125000"/>
              </a:lnSpc>
              <a:spcBef>
                <a:spcPct val="20000"/>
              </a:spcBef>
            </a:pPr>
            <a:r>
              <a:rPr lang="zh-CN" altLang="en-US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材料三：</a:t>
            </a:r>
            <a:r>
              <a:rPr lang="en-US" altLang="zh-CN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1990</a:t>
            </a:r>
            <a:r>
              <a:rPr lang="zh-CN" altLang="en-US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年</a:t>
            </a:r>
            <a:r>
              <a:rPr lang="zh-CN" altLang="en-US" sz="2200" b="1" noProof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，苏联</a:t>
            </a:r>
            <a:r>
              <a:rPr lang="zh-CN" altLang="en-US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经济出现严重滑坡，消费品全面短缺，人民生活水平不断下降。同时，苏联各民族的积怨被煽动起来，</a:t>
            </a:r>
            <a:r>
              <a:rPr lang="zh-CN" altLang="en-US" sz="22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民族之间从群、械斗，发展到武装冲突。</a:t>
            </a:r>
            <a:r>
              <a:rPr lang="en-US" altLang="zh-CN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1990</a:t>
            </a:r>
            <a:r>
              <a:rPr lang="zh-CN" altLang="en-US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年，立陶宛首先宣布独立，拉脱维亚等</a:t>
            </a:r>
            <a:r>
              <a:rPr lang="en-US" altLang="zh-CN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5</a:t>
            </a:r>
            <a:r>
              <a:rPr lang="zh-CN" altLang="en-US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个加照共和国也要求退出苏联。</a:t>
            </a:r>
            <a:r>
              <a:rPr lang="en-US" altLang="zh-CN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1991</a:t>
            </a:r>
            <a:r>
              <a:rPr lang="zh-CN" altLang="en-US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年，苏联就是否保留联盟举行全民公决，大多数人主张保留。但是，新联盟条约却要把苏联变成一个松散的邦联。          </a:t>
            </a:r>
            <a:endParaRPr lang="en-US" altLang="zh-CN" sz="2200" b="1" noProof="1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indent="-342900" algn="r" rtl="0" eaLnBrk="0" hangingPunct="0">
              <a:lnSpc>
                <a:spcPct val="125000"/>
              </a:lnSpc>
              <a:spcBef>
                <a:spcPct val="20000"/>
              </a:spcBef>
            </a:pPr>
            <a:r>
              <a:rPr lang="en-US" altLang="zh-CN" sz="2200" b="1" noProof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——</a:t>
            </a:r>
            <a:r>
              <a:rPr lang="en-US" altLang="zh-CN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P85【</a:t>
            </a:r>
            <a:r>
              <a:rPr lang="zh-CN" altLang="en-US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相关史事</a:t>
            </a:r>
            <a:r>
              <a:rPr lang="en-US" altLang="zh-CN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】</a:t>
            </a:r>
            <a:endParaRPr lang="zh-CN" altLang="en-US" sz="2200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" name="Text Box 8"/>
          <p:cNvSpPr txBox="1"/>
          <p:nvPr>
            <p:custDataLst>
              <p:tags r:id="rId2"/>
            </p:custDataLst>
          </p:nvPr>
        </p:nvSpPr>
        <p:spPr>
          <a:xfrm>
            <a:off x="527689" y="3890743"/>
            <a:ext cx="5670910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2800" b="1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sz="2400" dirty="0"/>
              <a:t>③</a:t>
            </a:r>
            <a:r>
              <a:rPr lang="zh-CN" altLang="en-US" sz="2400" dirty="0"/>
              <a:t>一系列改革失败；戈尔巴乔夫的改革</a:t>
            </a:r>
            <a:endParaRPr lang="zh-CN" altLang="en-US" sz="2400" dirty="0"/>
          </a:p>
        </p:txBody>
      </p:sp>
      <p:sp>
        <p:nvSpPr>
          <p:cNvPr id="4" name="Text Box 8"/>
          <p:cNvSpPr txBox="1"/>
          <p:nvPr>
            <p:custDataLst>
              <p:tags r:id="rId3"/>
            </p:custDataLst>
          </p:nvPr>
        </p:nvSpPr>
        <p:spPr>
          <a:xfrm>
            <a:off x="527689" y="4342272"/>
            <a:ext cx="8380095" cy="46166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2800" b="1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sz="2400" dirty="0"/>
              <a:t>④</a:t>
            </a:r>
            <a:r>
              <a:rPr lang="zh-CN" altLang="en-US" sz="2400" dirty="0"/>
              <a:t>民族矛盾激化</a:t>
            </a:r>
            <a:endParaRPr lang="zh-CN" altLang="en-US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467544" y="843558"/>
            <a:ext cx="8208912" cy="2276008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 cmpd="sng">
            <a:noFill/>
            <a:prstDash val="sysDash"/>
          </a:ln>
        </p:spPr>
        <p:txBody>
          <a:bodyPr wrap="square" anchor="t">
            <a:spAutoFit/>
          </a:bodyPr>
          <a:lstStyle/>
          <a:p>
            <a:pPr indent="-342900" algn="just" rtl="0" eaLnBrk="0" hangingPunct="0">
              <a:lnSpc>
                <a:spcPct val="125000"/>
              </a:lnSpc>
              <a:spcBef>
                <a:spcPct val="20000"/>
              </a:spcBef>
            </a:pPr>
            <a:r>
              <a:rPr lang="zh-CN" altLang="en-US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材料四：</a:t>
            </a:r>
            <a:r>
              <a:rPr lang="en-US" altLang="zh-CN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1991</a:t>
            </a:r>
            <a:r>
              <a:rPr lang="zh-CN" altLang="en-US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年</a:t>
            </a:r>
            <a:r>
              <a:rPr lang="en-US" altLang="zh-CN" sz="22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8</a:t>
            </a:r>
            <a:r>
              <a:rPr lang="zh-CN" altLang="en-US" sz="22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月</a:t>
            </a:r>
            <a:r>
              <a:rPr lang="en-US" altLang="zh-CN" sz="22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19</a:t>
            </a:r>
            <a:r>
              <a:rPr lang="zh-CN" altLang="en-US" sz="22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日</a:t>
            </a:r>
            <a:r>
              <a:rPr lang="zh-CN" altLang="en-US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r>
              <a:rPr lang="en-US" altLang="zh-CN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8</a:t>
            </a:r>
            <a:r>
              <a:rPr lang="zh-CN" altLang="en-US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名苏共高级官员</a:t>
            </a:r>
            <a:r>
              <a:rPr lang="zh-CN" altLang="en-US" sz="22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发动政变</a:t>
            </a:r>
            <a:r>
              <a:rPr lang="zh-CN" altLang="en-US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，试图维护原联盟体制，但不到</a:t>
            </a:r>
            <a:r>
              <a:rPr lang="en-US" altLang="zh-CN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</a:t>
            </a:r>
            <a:r>
              <a:rPr lang="zh-CN" altLang="en-US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天，即宣告失败。这次事件后，戈尔巴乔夫辞去苏共中央总书记职务。俄罗斯领导人叶利钦控制了全局，苏联的分裂进一步加快。</a:t>
            </a:r>
            <a:r>
              <a:rPr lang="en-US" altLang="zh-CN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1991</a:t>
            </a:r>
            <a:r>
              <a:rPr lang="zh-CN" altLang="en-US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年年底，苏联解体。   </a:t>
            </a:r>
            <a:endParaRPr lang="en-US" altLang="zh-CN" sz="2200" b="1" noProof="1" smtClean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indent="-342900" algn="r" rtl="0" eaLnBrk="0" hangingPunct="0">
              <a:lnSpc>
                <a:spcPct val="125000"/>
              </a:lnSpc>
              <a:spcBef>
                <a:spcPct val="20000"/>
              </a:spcBef>
            </a:pPr>
            <a:r>
              <a:rPr lang="zh-CN" altLang="en-US" sz="2200" b="1" noProof="1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</a:t>
            </a:r>
            <a:r>
              <a:rPr lang="en-US" altLang="zh-CN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——P85【</a:t>
            </a:r>
            <a:r>
              <a:rPr lang="zh-CN" altLang="en-US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课文</a:t>
            </a:r>
            <a:r>
              <a:rPr lang="en-US" altLang="zh-CN" sz="2200" b="1" noProof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】</a:t>
            </a:r>
            <a:endParaRPr lang="zh-CN" altLang="en-US" sz="2200" b="1" noProof="1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75656" y="3591501"/>
            <a:ext cx="23487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⑤</a:t>
            </a:r>
            <a:r>
              <a:rPr lang="zh-CN" altLang="en-US" sz="2800" b="1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八一九事件</a:t>
            </a:r>
            <a:endParaRPr lang="zh-CN" altLang="en-US" sz="2800" b="1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2208" y="771550"/>
            <a:ext cx="35878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东欧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剧变苏联解体的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原因</a:t>
            </a:r>
            <a:endParaRPr lang="zh-CN" altLang="en-US" sz="2400" dirty="0"/>
          </a:p>
        </p:txBody>
      </p:sp>
      <p:sp>
        <p:nvSpPr>
          <p:cNvPr id="4" name="Text Box 4"/>
          <p:cNvSpPr txBox="1"/>
          <p:nvPr>
            <p:custDataLst>
              <p:tags r:id="rId1"/>
            </p:custDataLst>
          </p:nvPr>
        </p:nvSpPr>
        <p:spPr>
          <a:xfrm>
            <a:off x="827584" y="1347614"/>
            <a:ext cx="2985105" cy="461665"/>
          </a:xfrm>
          <a:prstGeom prst="rect">
            <a:avLst/>
          </a:prstGeom>
          <a:solidFill>
            <a:schemeClr val="bg1"/>
          </a:solidFill>
          <a:ln w="381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rIns="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①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斯大林模式的弊端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 Box 6"/>
          <p:cNvSpPr txBox="1"/>
          <p:nvPr>
            <p:custDataLst>
              <p:tags r:id="rId2"/>
            </p:custDataLst>
          </p:nvPr>
        </p:nvSpPr>
        <p:spPr>
          <a:xfrm>
            <a:off x="827584" y="1929178"/>
            <a:ext cx="4665415" cy="461665"/>
          </a:xfrm>
          <a:prstGeom prst="rect">
            <a:avLst/>
          </a:prstGeom>
          <a:solidFill>
            <a:schemeClr val="bg1"/>
          </a:solidFill>
          <a:ln w="381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rIns="0" anchor="t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24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/>
              <a:t>②</a:t>
            </a:r>
            <a:r>
              <a:rPr lang="zh-CN" altLang="en-US" dirty="0"/>
              <a:t>西方国家的和平演变</a:t>
            </a:r>
            <a:endParaRPr lang="zh-CN" altLang="en-US" dirty="0"/>
          </a:p>
        </p:txBody>
      </p:sp>
      <p:sp>
        <p:nvSpPr>
          <p:cNvPr id="6" name="Text Box 8"/>
          <p:cNvSpPr txBox="1"/>
          <p:nvPr>
            <p:custDataLst>
              <p:tags r:id="rId3"/>
            </p:custDataLst>
          </p:nvPr>
        </p:nvSpPr>
        <p:spPr>
          <a:xfrm>
            <a:off x="827584" y="2535226"/>
            <a:ext cx="6328584" cy="461665"/>
          </a:xfrm>
          <a:prstGeom prst="rect">
            <a:avLst/>
          </a:prstGeom>
          <a:solidFill>
            <a:schemeClr val="bg1"/>
          </a:solidFill>
          <a:ln w="381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rIns="0" anchor="t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24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/>
              <a:t>③</a:t>
            </a:r>
            <a:r>
              <a:rPr lang="zh-CN" altLang="en-US" dirty="0"/>
              <a:t>一系列改革失败；戈尔巴乔夫的改革</a:t>
            </a:r>
            <a:endParaRPr lang="zh-CN" altLang="en-US" dirty="0"/>
          </a:p>
        </p:txBody>
      </p:sp>
      <p:sp>
        <p:nvSpPr>
          <p:cNvPr id="7" name="Text Box 3"/>
          <p:cNvSpPr txBox="1"/>
          <p:nvPr>
            <p:custDataLst>
              <p:tags r:id="rId4"/>
            </p:custDataLst>
          </p:nvPr>
        </p:nvSpPr>
        <p:spPr>
          <a:xfrm>
            <a:off x="4211960" y="1347614"/>
            <a:ext cx="2211070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0" rIns="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根本原因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 Box 3"/>
          <p:cNvSpPr txBox="1"/>
          <p:nvPr>
            <p:custDataLst>
              <p:tags r:id="rId5"/>
            </p:custDataLst>
          </p:nvPr>
        </p:nvSpPr>
        <p:spPr>
          <a:xfrm>
            <a:off x="4198199" y="1940129"/>
            <a:ext cx="2211070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0" rIns="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外部原因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 Box 3"/>
          <p:cNvSpPr txBox="1"/>
          <p:nvPr>
            <p:custDataLst>
              <p:tags r:id="rId6"/>
            </p:custDataLst>
          </p:nvPr>
        </p:nvSpPr>
        <p:spPr>
          <a:xfrm>
            <a:off x="6056399" y="2535226"/>
            <a:ext cx="2211070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0" rIns="0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直接原因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 Box 8"/>
          <p:cNvSpPr txBox="1"/>
          <p:nvPr>
            <p:custDataLst>
              <p:tags r:id="rId7"/>
            </p:custDataLst>
          </p:nvPr>
        </p:nvSpPr>
        <p:spPr>
          <a:xfrm>
            <a:off x="818924" y="3147813"/>
            <a:ext cx="5032440" cy="461665"/>
          </a:xfrm>
          <a:prstGeom prst="rect">
            <a:avLst/>
          </a:prstGeom>
          <a:solidFill>
            <a:schemeClr val="bg1"/>
          </a:solidFill>
          <a:ln w="381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rIns="0" anchor="t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24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/>
              <a:t>④</a:t>
            </a:r>
            <a:r>
              <a:rPr lang="zh-CN" altLang="en-US" dirty="0"/>
              <a:t>民族矛盾激化</a:t>
            </a:r>
            <a:endParaRPr lang="zh-CN" altLang="en-US" dirty="0"/>
          </a:p>
        </p:txBody>
      </p:sp>
      <p:sp>
        <p:nvSpPr>
          <p:cNvPr id="11" name="Text Box 8"/>
          <p:cNvSpPr txBox="1"/>
          <p:nvPr>
            <p:custDataLst>
              <p:tags r:id="rId8"/>
            </p:custDataLst>
          </p:nvPr>
        </p:nvSpPr>
        <p:spPr>
          <a:xfrm>
            <a:off x="826869" y="3723878"/>
            <a:ext cx="4399915" cy="461665"/>
          </a:xfrm>
          <a:prstGeom prst="rect">
            <a:avLst/>
          </a:prstGeom>
          <a:noFill/>
          <a:ln w="381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wrap="square" lIns="0" rIns="0" anchor="t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24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/>
              <a:t>⑤</a:t>
            </a:r>
            <a:r>
              <a:rPr lang="zh-CN" altLang="en-US" dirty="0"/>
              <a:t>八一九事件</a:t>
            </a:r>
            <a:endParaRPr lang="zh-CN" altLang="en-US" dirty="0"/>
          </a:p>
        </p:txBody>
      </p:sp>
      <p:sp>
        <p:nvSpPr>
          <p:cNvPr id="12" name="Text Box 3"/>
          <p:cNvSpPr txBox="1"/>
          <p:nvPr>
            <p:custDataLst>
              <p:tags r:id="rId9"/>
            </p:custDataLst>
          </p:nvPr>
        </p:nvSpPr>
        <p:spPr>
          <a:xfrm>
            <a:off x="2411760" y="3721404"/>
            <a:ext cx="2211070" cy="461665"/>
          </a:xfrm>
          <a:prstGeom prst="rect">
            <a:avLst/>
          </a:prstGeom>
          <a:noFill/>
          <a:ln w="9525">
            <a:noFill/>
          </a:ln>
        </p:spPr>
        <p:txBody>
          <a:bodyPr wrap="square" lIns="0" rIns="0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催化剂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副标题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95536" y="843558"/>
            <a:ext cx="8352928" cy="3450590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0000" tIns="46800" rIns="90000" bIns="46800" anchor="t" anchorCtr="0">
            <a:noAutofit/>
          </a:bodyPr>
          <a:lstStyle>
            <a:lvl1pPr marL="128905" indent="-128905" algn="l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015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38608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906145" algn="l"/>
                <a:tab pos="906145" algn="l"/>
                <a:tab pos="906145" algn="l"/>
                <a:tab pos="906145" algn="l"/>
              </a:tabLst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64325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90043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115760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141541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59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76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94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Aft>
                <a:spcPts val="0"/>
              </a:spcAft>
              <a:buNone/>
              <a:defRPr/>
            </a:pPr>
            <a:r>
              <a:rPr lang="zh-CN" altLang="en-US" sz="2200" b="1" spc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  <a:sym typeface="宋体" panose="02010600030101010101" pitchFamily="2" charset="-122"/>
              </a:rPr>
              <a:t>1.借助教材，</a:t>
            </a:r>
            <a:r>
              <a:rPr lang="zh-CN" altLang="en-US" sz="2200" b="1" spc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了解二战后社会主义国家的发展，社会主义力量的壮大和社会主义阵营的形成。</a:t>
            </a:r>
            <a:endParaRPr lang="zh-CN" altLang="en-US" sz="2200" b="1" spc="0" noProof="0" dirty="0">
              <a:ln>
                <a:noFill/>
              </a:ln>
              <a:solidFill>
                <a:schemeClr val="tx1"/>
              </a:solidFill>
              <a:effectLst/>
              <a:uLn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marL="0" indent="0" algn="just">
              <a:spcAft>
                <a:spcPts val="0"/>
              </a:spcAft>
              <a:buNone/>
              <a:defRPr/>
            </a:pPr>
            <a:r>
              <a:rPr lang="zh-CN" altLang="en-US" sz="2200" b="1" spc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  <a:sym typeface="宋体" panose="02010600030101010101" pitchFamily="2" charset="-122"/>
              </a:rPr>
              <a:t>2.借助教材，表格梳理</a:t>
            </a:r>
            <a:r>
              <a:rPr lang="zh-CN" altLang="en-US" sz="2200" b="1" spc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苏联赫鲁晓夫、勃列日涅夫、戈尔巴乔夫的改革措施，了解他们改革的成就与局限，能分析改革</a:t>
            </a:r>
            <a:r>
              <a:rPr lang="zh-CN" altLang="en-US" sz="2200" b="1" spc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失败的原因。</a:t>
            </a:r>
            <a:endParaRPr lang="en-US" altLang="zh-CN" sz="2200" b="1" spc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charset="0"/>
              <a:sym typeface="+mn-ea"/>
            </a:endParaRPr>
          </a:p>
          <a:p>
            <a:pPr marL="0" indent="0" algn="just">
              <a:spcAft>
                <a:spcPts val="0"/>
              </a:spcAft>
              <a:buNone/>
              <a:defRPr/>
            </a:pPr>
            <a:r>
              <a:rPr lang="zh-CN" altLang="en-US" sz="2200" b="1" spc="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3</a:t>
            </a:r>
            <a:r>
              <a:rPr lang="zh-CN" altLang="en-US" sz="2200" b="1" spc="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.</a:t>
            </a:r>
            <a:r>
              <a:rPr lang="zh-CN" altLang="en-US" sz="2200" b="1" spc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知道东欧剧变和苏联解体，是社会主义遭到严重的挫折，但并不是社会主主义制度的失败。</a:t>
            </a:r>
            <a:r>
              <a:rPr lang="zh-CN" altLang="en-US" sz="2200" b="1" spc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认识到社会主义的发展不是一帆风顺的，各国必须根据自己的国情，实事求是，坚韧不拔地探索一条具有本国特色的社会主义道路。</a:t>
            </a:r>
            <a:endParaRPr kumimoji="0" lang="zh-CN" altLang="en-US" sz="2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 dirty="0">
              <a:latin typeface="+mj-ea"/>
              <a:ea typeface="+mj-ea"/>
            </a:endParaRPr>
          </a:p>
        </p:txBody>
      </p:sp>
      <p:sp>
        <p:nvSpPr>
          <p:cNvPr id="34821" name="矩形 89092"/>
          <p:cNvSpPr/>
          <p:nvPr>
            <p:custDataLst>
              <p:tags r:id="rId2"/>
            </p:custDataLst>
          </p:nvPr>
        </p:nvSpPr>
        <p:spPr>
          <a:xfrm>
            <a:off x="5085536" y="1732295"/>
            <a:ext cx="215444" cy="292417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lIns="0" tIns="27000" rIns="0" bIns="27000" anchor="t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首任俄罗斯联邦总统叶利钦</a:t>
            </a:r>
            <a:endParaRPr lang="zh-CN" altLang="en-US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4822" name="矩形 89093"/>
          <p:cNvSpPr/>
          <p:nvPr>
            <p:custDataLst>
              <p:tags r:id="rId3"/>
            </p:custDataLst>
          </p:nvPr>
        </p:nvSpPr>
        <p:spPr>
          <a:xfrm>
            <a:off x="8566924" y="1806160"/>
            <a:ext cx="215444" cy="2853485"/>
          </a:xfrm>
          <a:prstGeom prst="rect">
            <a:avLst/>
          </a:prstGeom>
          <a:noFill/>
          <a:ln w="9525">
            <a:noFill/>
          </a:ln>
        </p:spPr>
        <p:txBody>
          <a:bodyPr vert="eaVert" wrap="square" lIns="0" tIns="27000" rIns="0" bIns="27000" anchor="t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末代苏共中央总书记戈尔巴乔夫</a:t>
            </a:r>
            <a:endParaRPr lang="zh-CN" altLang="en-US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9942" name="TextBox 5"/>
          <p:cNvSpPr txBox="1"/>
          <p:nvPr>
            <p:custDataLst>
              <p:tags r:id="rId4"/>
            </p:custDataLst>
          </p:nvPr>
        </p:nvSpPr>
        <p:spPr>
          <a:xfrm>
            <a:off x="467544" y="771550"/>
            <a:ext cx="4464303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 dirty="0">
                <a:latin typeface="+mj-ea"/>
                <a:ea typeface="+mj-ea"/>
              </a:rPr>
              <a:t>（四）</a:t>
            </a:r>
            <a:r>
              <a:rPr lang="zh-CN" altLang="en-US" sz="2400" b="1" dirty="0">
                <a:latin typeface="+mj-ea"/>
                <a:ea typeface="+mj-ea"/>
                <a:sym typeface="+mn-ea"/>
              </a:rPr>
              <a:t>苏联</a:t>
            </a:r>
            <a:r>
              <a:rPr lang="zh-CN" altLang="en-US" sz="2400" b="1" dirty="0" smtClean="0">
                <a:latin typeface="+mj-ea"/>
                <a:ea typeface="+mj-ea"/>
                <a:sym typeface="+mn-ea"/>
              </a:rPr>
              <a:t>解体东欧剧变影响</a:t>
            </a: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18052" y="1249009"/>
            <a:ext cx="8064316" cy="34532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30000"/>
              </a:lnSpc>
              <a:spcBef>
                <a:spcPts val="0"/>
              </a:spcBef>
            </a:pPr>
            <a:r>
              <a:rPr lang="en-US" altLang="zh-CN" sz="2400" b="1" dirty="0" smtClean="0">
                <a:solidFill>
                  <a:srgbClr val="0070C0"/>
                </a:solidFill>
                <a:latin typeface="+mj-ea"/>
                <a:ea typeface="+mj-ea"/>
                <a:sym typeface="+mn-ea"/>
              </a:rPr>
              <a:t>1.</a:t>
            </a:r>
            <a:r>
              <a:rPr lang="zh-CN" altLang="en-US" sz="2400" b="1" dirty="0" smtClean="0">
                <a:solidFill>
                  <a:srgbClr val="0070C0"/>
                </a:solidFill>
                <a:latin typeface="+mj-ea"/>
                <a:ea typeface="+mj-ea"/>
                <a:sym typeface="+mn-ea"/>
              </a:rPr>
              <a:t>对</a:t>
            </a:r>
            <a:r>
              <a:rPr lang="zh-CN" altLang="en-US" sz="2400" b="1" dirty="0">
                <a:solidFill>
                  <a:srgbClr val="0070C0"/>
                </a:solidFill>
                <a:latin typeface="+mj-ea"/>
                <a:ea typeface="+mj-ea"/>
                <a:sym typeface="+mn-ea"/>
              </a:rPr>
              <a:t>世界格局</a:t>
            </a:r>
            <a:r>
              <a:rPr lang="zh-CN" altLang="en-US" sz="2400" b="1" dirty="0" smtClean="0">
                <a:solidFill>
                  <a:srgbClr val="0070C0"/>
                </a:solidFill>
                <a:latin typeface="+mj-ea"/>
                <a:ea typeface="+mj-ea"/>
                <a:sym typeface="+mn-ea"/>
              </a:rPr>
              <a:t>：</a:t>
            </a:r>
            <a:r>
              <a:rPr lang="zh-CN" altLang="en-US" sz="2400" b="1" dirty="0" smtClean="0">
                <a:solidFill>
                  <a:schemeClr val="tx1"/>
                </a:solidFill>
                <a:latin typeface="+mj-ea"/>
                <a:ea typeface="+mj-ea"/>
                <a:sym typeface="+mn-ea"/>
              </a:rPr>
              <a:t>苏联解体</a:t>
            </a:r>
            <a:r>
              <a:rPr lang="zh-CN" altLang="en-US" sz="2400" b="1" dirty="0">
                <a:solidFill>
                  <a:schemeClr val="tx1"/>
                </a:solidFill>
                <a:latin typeface="+mj-ea"/>
                <a:ea typeface="+mj-ea"/>
                <a:sym typeface="+mn-ea"/>
              </a:rPr>
              <a:t>、东欧剧变标志两极格局终结</a:t>
            </a:r>
            <a:r>
              <a:rPr lang="zh-CN" altLang="en-US" sz="2400" b="1" dirty="0" smtClean="0">
                <a:solidFill>
                  <a:schemeClr val="tx1"/>
                </a:solidFill>
                <a:latin typeface="+mj-ea"/>
                <a:ea typeface="+mj-ea"/>
                <a:sym typeface="+mn-ea"/>
              </a:rPr>
              <a:t>，美苏冷战</a:t>
            </a:r>
            <a:r>
              <a:rPr lang="zh-CN" altLang="en-US" sz="2400" b="1" dirty="0">
                <a:solidFill>
                  <a:schemeClr val="tx1"/>
                </a:solidFill>
                <a:latin typeface="+mj-ea"/>
                <a:ea typeface="+mj-ea"/>
                <a:sym typeface="+mn-ea"/>
              </a:rPr>
              <a:t>结束</a:t>
            </a:r>
            <a:r>
              <a:rPr lang="zh-CN" altLang="en-US" sz="2400" b="1" dirty="0" smtClean="0">
                <a:solidFill>
                  <a:schemeClr val="tx1"/>
                </a:solidFill>
                <a:latin typeface="+mj-ea"/>
                <a:ea typeface="+mj-ea"/>
                <a:sym typeface="+mn-ea"/>
              </a:rPr>
              <a:t>。世界向多极化趋势发展；推动</a:t>
            </a:r>
            <a:r>
              <a:rPr lang="zh-CN" altLang="en-US" sz="2400" b="1" dirty="0">
                <a:solidFill>
                  <a:schemeClr val="tx1"/>
                </a:solidFill>
                <a:latin typeface="+mj-ea"/>
                <a:ea typeface="+mj-ea"/>
                <a:sym typeface="+mn-ea"/>
              </a:rPr>
              <a:t>经济</a:t>
            </a:r>
            <a:r>
              <a:rPr lang="zh-CN" altLang="en-US" sz="2400" b="1" dirty="0" smtClean="0">
                <a:solidFill>
                  <a:schemeClr val="tx1"/>
                </a:solidFill>
                <a:latin typeface="+mj-ea"/>
                <a:ea typeface="+mj-ea"/>
                <a:sym typeface="+mn-ea"/>
              </a:rPr>
              <a:t>全球化</a:t>
            </a:r>
            <a:r>
              <a:rPr lang="zh-CN" altLang="en-US" sz="2400" b="1" dirty="0">
                <a:solidFill>
                  <a:schemeClr val="tx1"/>
                </a:solidFill>
                <a:latin typeface="+mj-ea"/>
                <a:ea typeface="+mj-ea"/>
                <a:sym typeface="+mn-ea"/>
              </a:rPr>
              <a:t>趋势</a:t>
            </a:r>
            <a:r>
              <a:rPr lang="zh-CN" altLang="en-US" sz="2400" b="1" dirty="0" smtClean="0">
                <a:solidFill>
                  <a:schemeClr val="tx1"/>
                </a:solidFill>
                <a:latin typeface="+mj-ea"/>
                <a:ea typeface="+mj-ea"/>
                <a:sym typeface="+mn-ea"/>
              </a:rPr>
              <a:t>。</a:t>
            </a:r>
            <a:endParaRPr lang="zh-CN" altLang="en-US" sz="2400" b="1" noProof="1">
              <a:solidFill>
                <a:schemeClr val="tx1"/>
              </a:solidFill>
              <a:latin typeface="+mj-ea"/>
              <a:ea typeface="+mj-ea"/>
              <a:sym typeface="+mn-ea"/>
            </a:endParaRPr>
          </a:p>
          <a:p>
            <a:pPr algn="just">
              <a:lnSpc>
                <a:spcPct val="130000"/>
              </a:lnSpc>
              <a:spcBef>
                <a:spcPts val="0"/>
              </a:spcBef>
            </a:pPr>
            <a:r>
              <a:rPr lang="en-US" altLang="zh-CN" sz="2400" b="1" dirty="0" smtClean="0">
                <a:solidFill>
                  <a:srgbClr val="0070C0"/>
                </a:solidFill>
                <a:latin typeface="+mj-ea"/>
                <a:ea typeface="+mj-ea"/>
                <a:sym typeface="+mn-ea"/>
              </a:rPr>
              <a:t>2.</a:t>
            </a:r>
            <a:r>
              <a:rPr lang="zh-CN" altLang="en-US" sz="2400" b="1" dirty="0" smtClean="0">
                <a:solidFill>
                  <a:srgbClr val="0070C0"/>
                </a:solidFill>
                <a:latin typeface="+mj-ea"/>
                <a:ea typeface="+mj-ea"/>
                <a:sym typeface="+mn-ea"/>
              </a:rPr>
              <a:t>对</a:t>
            </a:r>
            <a:r>
              <a:rPr lang="zh-CN" altLang="en-US" sz="2400" b="1" dirty="0">
                <a:solidFill>
                  <a:srgbClr val="0070C0"/>
                </a:solidFill>
                <a:latin typeface="+mj-ea"/>
                <a:ea typeface="+mj-ea"/>
                <a:sym typeface="+mn-ea"/>
              </a:rPr>
              <a:t>欧洲：</a:t>
            </a:r>
            <a:r>
              <a:rPr lang="zh-CN" altLang="en-US" sz="2400" b="1" dirty="0">
                <a:solidFill>
                  <a:schemeClr val="tx1"/>
                </a:solidFill>
                <a:latin typeface="+mj-ea"/>
                <a:ea typeface="+mj-ea"/>
                <a:sym typeface="+mn-ea"/>
              </a:rPr>
              <a:t>加速了欧洲一体化进程，为欧盟和北约扩大创造了条件。</a:t>
            </a:r>
            <a:endParaRPr lang="zh-CN" altLang="en-US" sz="2400" b="1" noProof="1">
              <a:solidFill>
                <a:schemeClr val="tx1"/>
              </a:solidFill>
              <a:latin typeface="+mj-ea"/>
              <a:ea typeface="+mj-ea"/>
              <a:sym typeface="+mn-ea"/>
            </a:endParaRPr>
          </a:p>
          <a:p>
            <a:pPr algn="just">
              <a:lnSpc>
                <a:spcPct val="130000"/>
              </a:lnSpc>
              <a:spcBef>
                <a:spcPts val="0"/>
              </a:spcBef>
            </a:pPr>
            <a:r>
              <a:rPr lang="en-US" altLang="zh-CN" sz="2400" b="1" dirty="0" smtClean="0">
                <a:solidFill>
                  <a:srgbClr val="0070C0"/>
                </a:solidFill>
                <a:latin typeface="+mj-ea"/>
                <a:ea typeface="+mj-ea"/>
                <a:sym typeface="+mn-ea"/>
              </a:rPr>
              <a:t>3.</a:t>
            </a:r>
            <a:r>
              <a:rPr lang="zh-CN" altLang="en-US" sz="2400" b="1" dirty="0" smtClean="0">
                <a:solidFill>
                  <a:srgbClr val="0070C0"/>
                </a:solidFill>
                <a:latin typeface="+mj-ea"/>
                <a:ea typeface="+mj-ea"/>
                <a:sym typeface="+mn-ea"/>
              </a:rPr>
              <a:t>对</a:t>
            </a:r>
            <a:r>
              <a:rPr lang="zh-CN" altLang="en-US" sz="2400" b="1" dirty="0">
                <a:solidFill>
                  <a:srgbClr val="0070C0"/>
                </a:solidFill>
                <a:latin typeface="+mj-ea"/>
                <a:ea typeface="+mj-ea"/>
                <a:sym typeface="+mn-ea"/>
              </a:rPr>
              <a:t>国际社会主义运动：</a:t>
            </a:r>
            <a:r>
              <a:rPr lang="zh-CN" altLang="en-US" sz="2400" b="1" dirty="0">
                <a:solidFill>
                  <a:schemeClr val="tx1"/>
                </a:solidFill>
                <a:latin typeface="+mj-ea"/>
                <a:ea typeface="+mj-ea"/>
                <a:sym typeface="+mn-ea"/>
              </a:rPr>
              <a:t>社会主义运动严重受挫。</a:t>
            </a:r>
            <a:endParaRPr lang="zh-CN" altLang="en-US" sz="2400" b="1" noProof="1">
              <a:solidFill>
                <a:schemeClr val="tx1"/>
              </a:solidFill>
              <a:latin typeface="+mj-ea"/>
              <a:ea typeface="+mj-ea"/>
              <a:sym typeface="+mn-ea"/>
            </a:endParaRPr>
          </a:p>
          <a:p>
            <a:pPr algn="just">
              <a:lnSpc>
                <a:spcPct val="130000"/>
              </a:lnSpc>
              <a:spcBef>
                <a:spcPts val="0"/>
              </a:spcBef>
            </a:pPr>
            <a:r>
              <a:rPr lang="en-US" altLang="zh-CN" sz="2400" b="1" dirty="0" smtClean="0">
                <a:solidFill>
                  <a:srgbClr val="0070C0"/>
                </a:solidFill>
                <a:latin typeface="+mj-ea"/>
                <a:ea typeface="+mj-ea"/>
                <a:sym typeface="+mn-ea"/>
              </a:rPr>
              <a:t>4.</a:t>
            </a:r>
            <a:r>
              <a:rPr lang="zh-CN" altLang="en-US" sz="2400" b="1" dirty="0" smtClean="0">
                <a:solidFill>
                  <a:srgbClr val="0070C0"/>
                </a:solidFill>
                <a:latin typeface="+mj-ea"/>
                <a:ea typeface="+mj-ea"/>
                <a:sym typeface="+mn-ea"/>
              </a:rPr>
              <a:t>对</a:t>
            </a:r>
            <a:r>
              <a:rPr lang="zh-CN" altLang="en-US" sz="2400" b="1" dirty="0">
                <a:solidFill>
                  <a:srgbClr val="0070C0"/>
                </a:solidFill>
                <a:latin typeface="+mj-ea"/>
                <a:ea typeface="+mj-ea"/>
                <a:sym typeface="+mn-ea"/>
              </a:rPr>
              <a:t>美国：</a:t>
            </a:r>
            <a:r>
              <a:rPr lang="zh-CN" altLang="en-US" sz="2400" b="1" dirty="0">
                <a:solidFill>
                  <a:schemeClr val="tx1"/>
                </a:solidFill>
                <a:latin typeface="+mj-ea"/>
                <a:ea typeface="+mj-ea"/>
                <a:sym typeface="+mn-ea"/>
              </a:rPr>
              <a:t>美国成为唯一超级大国。</a:t>
            </a:r>
            <a:endParaRPr lang="zh-CN" altLang="en-US" sz="2400" b="1" dirty="0">
              <a:solidFill>
                <a:schemeClr val="tx1"/>
              </a:solidFill>
              <a:latin typeface="+mj-ea"/>
              <a:ea typeface="+mj-ea"/>
              <a:sym typeface="+mn-ea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/>
      <p:bldP spid="34822" grpId="0"/>
      <p:bldP spid="4" grpId="1"/>
      <p:bldP spid="4" grpId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5000"/>
              </a:lnSpc>
            </a:pP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39942" name="TextBox 5"/>
          <p:cNvSpPr txBox="1"/>
          <p:nvPr>
            <p:custDataLst>
              <p:tags r:id="rId2"/>
            </p:custDataLst>
          </p:nvPr>
        </p:nvSpPr>
        <p:spPr>
          <a:xfrm>
            <a:off x="374409" y="716632"/>
            <a:ext cx="8352735" cy="10156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50000"/>
              </a:spcBef>
            </a:pPr>
            <a:r>
              <a:rPr lang="zh-CN" altLang="en-US" sz="2400" b="1" dirty="0">
                <a:latin typeface="+mj-ea"/>
                <a:ea typeface="+mj-ea"/>
              </a:rPr>
              <a:t>（五）</a:t>
            </a:r>
            <a:r>
              <a:rPr lang="zh-CN" altLang="en-US" sz="2400" b="1" dirty="0">
                <a:latin typeface="+mj-ea"/>
                <a:ea typeface="+mj-ea"/>
                <a:sym typeface="+mn-ea"/>
              </a:rPr>
              <a:t>探究：东欧剧变苏联解体，但中国的社会主义建设道路仍在继续，学完本课，你有何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  <a:sym typeface="+mn-ea"/>
              </a:rPr>
              <a:t>认识</a:t>
            </a:r>
            <a:r>
              <a:rPr lang="zh-CN" altLang="en-US" sz="2400" b="1" dirty="0">
                <a:latin typeface="+mj-ea"/>
                <a:ea typeface="+mj-ea"/>
                <a:sym typeface="+mn-ea"/>
              </a:rPr>
              <a:t>？从中得到什么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  <a:sym typeface="+mn-ea"/>
              </a:rPr>
              <a:t>启示</a:t>
            </a:r>
            <a:r>
              <a:rPr lang="zh-CN" altLang="en-US" sz="2400" b="1" dirty="0">
                <a:latin typeface="+mj-ea"/>
                <a:ea typeface="+mj-ea"/>
                <a:sym typeface="+mn-ea"/>
              </a:rPr>
              <a:t>？</a:t>
            </a:r>
            <a:endParaRPr lang="zh-CN" altLang="en-US" sz="2400" b="1" dirty="0" smtClean="0">
              <a:latin typeface="+mj-ea"/>
              <a:ea typeface="+mj-ea"/>
              <a:sym typeface="+mn-ea"/>
            </a:endParaRPr>
          </a:p>
        </p:txBody>
      </p:sp>
      <p:sp>
        <p:nvSpPr>
          <p:cNvPr id="14" name="矩形 13"/>
          <p:cNvSpPr/>
          <p:nvPr>
            <p:custDataLst>
              <p:tags r:id="rId3"/>
            </p:custDataLst>
          </p:nvPr>
        </p:nvSpPr>
        <p:spPr>
          <a:xfrm>
            <a:off x="418006" y="1995686"/>
            <a:ext cx="8437880" cy="1875513"/>
          </a:xfrm>
          <a:prstGeom prst="rect">
            <a:avLst/>
          </a:prstGeom>
          <a:noFill/>
          <a:ln w="19050" cap="flat" cmpd="sng">
            <a:noFill/>
            <a:prstDash val="lgDash"/>
            <a:miter/>
            <a:headEnd type="none" w="med" len="med"/>
            <a:tailEnd type="none" w="med" len="med"/>
          </a:ln>
        </p:spPr>
        <p:txBody>
          <a:bodyPr wrap="square" rtlCol="0" anchor="t">
            <a:spAutoFit/>
          </a:bodyPr>
          <a:lstStyle/>
          <a:p>
            <a:pPr lvl="0" fontAlgn="auto">
              <a:lnSpc>
                <a:spcPct val="125000"/>
              </a:lnSpc>
            </a:pPr>
            <a:r>
              <a:rPr lang="zh-CN" altLang="en-US" sz="2400" b="1" dirty="0">
                <a:latin typeface="+mj-ea"/>
                <a:ea typeface="+mj-ea"/>
                <a:cs typeface="微软雅黑" panose="020B0503020204020204" charset="-122"/>
                <a:sym typeface="+mn-ea"/>
              </a:rPr>
              <a:t>①东欧剧变、苏联解体是社会主义发展的严重挫折，是斯大林模式的失败，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  <a:cs typeface="微软雅黑" panose="020B0503020204020204" charset="-122"/>
                <a:sym typeface="+mn-ea"/>
              </a:rPr>
              <a:t>而非社会主义的失败。</a:t>
            </a:r>
            <a:endParaRPr lang="zh-CN" altLang="en-US" sz="2400" b="1" dirty="0">
              <a:solidFill>
                <a:srgbClr val="FF0000"/>
              </a:solidFill>
              <a:latin typeface="+mj-ea"/>
              <a:ea typeface="+mj-ea"/>
              <a:cs typeface="微软雅黑" panose="020B0503020204020204" charset="-122"/>
              <a:sym typeface="+mn-ea"/>
            </a:endParaRPr>
          </a:p>
          <a:p>
            <a:pPr lvl="0" fontAlgn="auto">
              <a:lnSpc>
                <a:spcPct val="125000"/>
              </a:lnSpc>
            </a:pPr>
            <a:r>
              <a:rPr lang="zh-CN" altLang="en-US" sz="2400" b="1" dirty="0">
                <a:latin typeface="+mj-ea"/>
                <a:ea typeface="+mj-ea"/>
                <a:cs typeface="微软雅黑" panose="020B0503020204020204" charset="-122"/>
                <a:sym typeface="+mn-ea"/>
              </a:rPr>
              <a:t>②反映了社会主义的发展不会一帆风顺，其中必然充满着艰巨、复杂和曲折。</a:t>
            </a:r>
            <a:endParaRPr lang="zh-CN" altLang="en-US" sz="2400" b="1" dirty="0">
              <a:latin typeface="+mj-ea"/>
              <a:ea typeface="+mj-ea"/>
              <a:cs typeface="微软雅黑" panose="020B0503020204020204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5000"/>
              </a:lnSpc>
            </a:pP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39942" name="TextBox 5"/>
          <p:cNvSpPr txBox="1"/>
          <p:nvPr>
            <p:custDataLst>
              <p:tags r:id="rId2"/>
            </p:custDataLst>
          </p:nvPr>
        </p:nvSpPr>
        <p:spPr>
          <a:xfrm>
            <a:off x="374409" y="716632"/>
            <a:ext cx="8352735" cy="10156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eaLnBrk="0" hangingPunct="0">
              <a:lnSpc>
                <a:spcPct val="125000"/>
              </a:lnSpc>
              <a:spcBef>
                <a:spcPct val="50000"/>
              </a:spcBef>
            </a:pPr>
            <a:r>
              <a:rPr lang="zh-CN" altLang="en-US" sz="2400" b="1" dirty="0">
                <a:latin typeface="+mj-ea"/>
                <a:ea typeface="+mj-ea"/>
              </a:rPr>
              <a:t>（五）</a:t>
            </a:r>
            <a:r>
              <a:rPr lang="zh-CN" altLang="en-US" sz="2400" b="1" dirty="0">
                <a:latin typeface="+mj-ea"/>
                <a:ea typeface="+mj-ea"/>
                <a:sym typeface="+mn-ea"/>
              </a:rPr>
              <a:t>探究：东欧剧变苏联解体，但中国的社会主义建设道路仍在继续，学完本课，你有何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  <a:sym typeface="+mn-ea"/>
              </a:rPr>
              <a:t>认识</a:t>
            </a:r>
            <a:r>
              <a:rPr lang="zh-CN" altLang="en-US" sz="2400" b="1" dirty="0">
                <a:latin typeface="+mj-ea"/>
                <a:ea typeface="+mj-ea"/>
                <a:sym typeface="+mn-ea"/>
              </a:rPr>
              <a:t>？从中得到什么</a:t>
            </a: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  <a:sym typeface="+mn-ea"/>
              </a:rPr>
              <a:t>启示</a:t>
            </a:r>
            <a:r>
              <a:rPr lang="zh-CN" altLang="en-US" sz="2400" b="1" dirty="0">
                <a:latin typeface="+mj-ea"/>
                <a:ea typeface="+mj-ea"/>
                <a:sym typeface="+mn-ea"/>
              </a:rPr>
              <a:t>？</a:t>
            </a:r>
            <a:endParaRPr lang="zh-CN" altLang="en-US" sz="2400" b="1" dirty="0" smtClean="0">
              <a:latin typeface="+mj-ea"/>
              <a:ea typeface="+mj-ea"/>
              <a:sym typeface="+mn-ea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636849" y="2018193"/>
            <a:ext cx="6287483" cy="2054409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Bef>
                <a:spcPts val="300"/>
              </a:spcBef>
            </a:pPr>
            <a:r>
              <a:rPr lang="zh-CN" altLang="en-US" sz="2400" b="1" dirty="0">
                <a:solidFill>
                  <a:srgbClr val="0070C0"/>
                </a:solidFill>
                <a:latin typeface="+mj-ea"/>
                <a:ea typeface="+mj-ea"/>
              </a:rPr>
              <a:t>坚持走建设有中国特色的社会主义道路；</a:t>
            </a:r>
            <a:endParaRPr lang="zh-CN" altLang="en-US" sz="2400" b="1" dirty="0">
              <a:solidFill>
                <a:srgbClr val="0070C0"/>
              </a:solidFill>
              <a:latin typeface="+mj-ea"/>
              <a:ea typeface="+mj-ea"/>
            </a:endParaRPr>
          </a:p>
          <a:p>
            <a:pPr algn="just">
              <a:lnSpc>
                <a:spcPct val="125000"/>
              </a:lnSpc>
              <a:spcBef>
                <a:spcPts val="300"/>
              </a:spcBef>
            </a:pPr>
            <a:r>
              <a:rPr lang="zh-CN" altLang="en-US" sz="2400" b="1" dirty="0">
                <a:solidFill>
                  <a:srgbClr val="0070C0"/>
                </a:solidFill>
                <a:latin typeface="+mj-ea"/>
                <a:ea typeface="+mj-ea"/>
              </a:rPr>
              <a:t>大力发展生产力，提高人民生活水平；</a:t>
            </a:r>
            <a:endParaRPr lang="zh-CN" altLang="en-US" sz="2400" b="1" dirty="0">
              <a:solidFill>
                <a:srgbClr val="0070C0"/>
              </a:solidFill>
              <a:latin typeface="+mj-ea"/>
              <a:ea typeface="+mj-ea"/>
            </a:endParaRPr>
          </a:p>
          <a:p>
            <a:pPr algn="just">
              <a:lnSpc>
                <a:spcPct val="125000"/>
              </a:lnSpc>
              <a:spcBef>
                <a:spcPts val="300"/>
              </a:spcBef>
            </a:pPr>
            <a:r>
              <a:rPr lang="zh-CN" altLang="en-US" sz="2400" b="1" dirty="0">
                <a:solidFill>
                  <a:srgbClr val="0070C0"/>
                </a:solidFill>
                <a:latin typeface="+mj-ea"/>
                <a:ea typeface="+mj-ea"/>
              </a:rPr>
              <a:t>坚持依法治国，健全民主与法治；</a:t>
            </a:r>
            <a:endParaRPr lang="zh-CN" altLang="en-US" sz="2400" b="1" dirty="0">
              <a:solidFill>
                <a:srgbClr val="0070C0"/>
              </a:solidFill>
              <a:latin typeface="+mj-ea"/>
              <a:ea typeface="+mj-ea"/>
            </a:endParaRPr>
          </a:p>
          <a:p>
            <a:pPr algn="just">
              <a:lnSpc>
                <a:spcPct val="125000"/>
              </a:lnSpc>
              <a:spcBef>
                <a:spcPts val="300"/>
              </a:spcBef>
            </a:pPr>
            <a:r>
              <a:rPr lang="zh-CN" altLang="en-US" sz="2400" b="1" dirty="0">
                <a:solidFill>
                  <a:srgbClr val="0070C0"/>
                </a:solidFill>
                <a:latin typeface="+mj-ea"/>
                <a:ea typeface="+mj-ea"/>
              </a:rPr>
              <a:t>加强执政党建设，坚持党的领导</a:t>
            </a:r>
            <a:r>
              <a:rPr lang="en-US" altLang="zh-CN" sz="2400" b="1" dirty="0">
                <a:solidFill>
                  <a:srgbClr val="0070C0"/>
                </a:solidFill>
                <a:latin typeface="+mj-ea"/>
                <a:ea typeface="+mj-ea"/>
              </a:rPr>
              <a:t>……</a:t>
            </a:r>
            <a:endParaRPr lang="en-US" altLang="zh-CN" sz="2400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文本框 1"/>
          <p:cNvSpPr txBox="1"/>
          <p:nvPr>
            <p:custDataLst>
              <p:tags r:id="rId1"/>
            </p:custDataLst>
          </p:nvPr>
        </p:nvSpPr>
        <p:spPr>
          <a:xfrm>
            <a:off x="1262775" y="890928"/>
            <a:ext cx="530860" cy="379984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/>
          <a:lstStyle/>
          <a:p>
            <a:pPr marL="0" indent="0" algn="l" eaLnBrk="1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kern="1200" dirty="0" err="1">
                <a:solidFill>
                  <a:srgbClr val="FF0000"/>
                </a:solidFill>
                <a:latin typeface="+mj-ea"/>
                <a:ea typeface="+mj-ea"/>
                <a:cs typeface="宋体" panose="02010600030101010101" pitchFamily="2" charset="-122"/>
                <a:sym typeface="Times New Roman" panose="02020603050405020304"/>
              </a:rPr>
              <a:t>社会主义的发展与挫折</a:t>
            </a:r>
            <a:endParaRPr lang="en-US" altLang="zh-CN" sz="2400" b="1" kern="1200" dirty="0">
              <a:solidFill>
                <a:srgbClr val="FF0000"/>
              </a:solidFill>
              <a:latin typeface="+mj-ea"/>
              <a:ea typeface="+mj-ea"/>
              <a:cs typeface="宋体" panose="02010600030101010101" pitchFamily="2" charset="-122"/>
              <a:sym typeface="Times New Roman" panose="02020603050405020304"/>
            </a:endParaRPr>
          </a:p>
        </p:txBody>
      </p:sp>
      <p:sp>
        <p:nvSpPr>
          <p:cNvPr id="4106" name="文本框 18"/>
          <p:cNvSpPr txBox="1"/>
          <p:nvPr>
            <p:custDataLst>
              <p:tags r:id="rId2"/>
            </p:custDataLst>
          </p:nvPr>
        </p:nvSpPr>
        <p:spPr>
          <a:xfrm>
            <a:off x="2039019" y="1012286"/>
            <a:ext cx="904343" cy="646331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marL="0" indent="0" algn="l" eaLnBrk="1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kern="1200" dirty="0" err="1" smtClean="0">
                <a:solidFill>
                  <a:srgbClr val="000000"/>
                </a:solidFill>
                <a:latin typeface="+mj-ea"/>
                <a:ea typeface="+mj-ea"/>
                <a:cs typeface="宋体" panose="02010600030101010101" pitchFamily="2" charset="-122"/>
                <a:sym typeface="Times New Roman" panose="02020603050405020304"/>
              </a:rPr>
              <a:t>发展</a:t>
            </a:r>
            <a:endParaRPr lang="en-US" altLang="zh-CN" sz="2400" b="1" kern="1200" dirty="0">
              <a:solidFill>
                <a:srgbClr val="000000"/>
              </a:solidFill>
              <a:latin typeface="+mj-ea"/>
              <a:ea typeface="+mj-ea"/>
              <a:cs typeface="宋体" panose="02010600030101010101" pitchFamily="2" charset="-122"/>
              <a:sym typeface="Times New Roman" panose="02020603050405020304"/>
            </a:endParaRPr>
          </a:p>
        </p:txBody>
      </p:sp>
      <p:sp>
        <p:nvSpPr>
          <p:cNvPr id="4107" name="文本框 24"/>
          <p:cNvSpPr txBox="1"/>
          <p:nvPr>
            <p:custDataLst>
              <p:tags r:id="rId3"/>
            </p:custDataLst>
          </p:nvPr>
        </p:nvSpPr>
        <p:spPr>
          <a:xfrm>
            <a:off x="2126793" y="2526634"/>
            <a:ext cx="816570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marL="0" indent="0" algn="l" eaLnBrk="1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kern="1200" dirty="0" err="1" smtClean="0">
                <a:solidFill>
                  <a:srgbClr val="000000"/>
                </a:solidFill>
                <a:latin typeface="+mj-ea"/>
                <a:ea typeface="+mj-ea"/>
                <a:cs typeface="宋体" panose="02010600030101010101" pitchFamily="2" charset="-122"/>
                <a:sym typeface="Times New Roman" panose="02020603050405020304"/>
              </a:rPr>
              <a:t>改革</a:t>
            </a:r>
            <a:endParaRPr lang="en-US" altLang="zh-CN" sz="2400" b="1" kern="1200" dirty="0">
              <a:solidFill>
                <a:srgbClr val="000000"/>
              </a:solidFill>
              <a:latin typeface="+mj-ea"/>
              <a:ea typeface="+mj-ea"/>
              <a:cs typeface="宋体" panose="02010600030101010101" pitchFamily="2" charset="-122"/>
              <a:sym typeface="Times New Roman" panose="02020603050405020304"/>
            </a:endParaRPr>
          </a:p>
        </p:txBody>
      </p:sp>
      <p:sp>
        <p:nvSpPr>
          <p:cNvPr id="2" name="左大括号 2"/>
          <p:cNvSpPr/>
          <p:nvPr>
            <p:custDataLst>
              <p:tags r:id="rId4"/>
            </p:custDataLst>
          </p:nvPr>
        </p:nvSpPr>
        <p:spPr>
          <a:xfrm>
            <a:off x="2943362" y="1012286"/>
            <a:ext cx="126013" cy="792088"/>
          </a:xfrm>
          <a:prstGeom prst="leftBrace">
            <a:avLst>
              <a:gd name="adj1" fmla="val 29790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sp>
      <p:sp>
        <p:nvSpPr>
          <p:cNvPr id="3" name="左大括号 3"/>
          <p:cNvSpPr/>
          <p:nvPr>
            <p:custDataLst>
              <p:tags r:id="rId5"/>
            </p:custDataLst>
          </p:nvPr>
        </p:nvSpPr>
        <p:spPr>
          <a:xfrm>
            <a:off x="2910597" y="2139484"/>
            <a:ext cx="191541" cy="1302728"/>
          </a:xfrm>
          <a:prstGeom prst="leftBrace">
            <a:avLst>
              <a:gd name="adj1" fmla="val 62174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sp>
      <p:sp>
        <p:nvSpPr>
          <p:cNvPr id="4108" name="文本框 25"/>
          <p:cNvSpPr txBox="1"/>
          <p:nvPr>
            <p:custDataLst>
              <p:tags r:id="rId6"/>
            </p:custDataLst>
          </p:nvPr>
        </p:nvSpPr>
        <p:spPr>
          <a:xfrm>
            <a:off x="2126793" y="3838862"/>
            <a:ext cx="4899660" cy="59690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noAutofit/>
          </a:bodyPr>
          <a:lstStyle/>
          <a:p>
            <a:pPr marL="0" indent="0" algn="l" eaLnBrk="1" fontAlgn="base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400" b="1" kern="1200" dirty="0" err="1">
                <a:solidFill>
                  <a:srgbClr val="000000"/>
                </a:solidFill>
                <a:latin typeface="+mj-ea"/>
                <a:ea typeface="+mj-ea"/>
                <a:cs typeface="宋体" panose="02010600030101010101" pitchFamily="2" charset="-122"/>
                <a:sym typeface="Times New Roman" panose="02020603050405020304"/>
              </a:rPr>
              <a:t>挫折</a:t>
            </a:r>
            <a:r>
              <a:rPr lang="en-US" altLang="zh-CN" sz="2400" b="1" kern="1200" dirty="0">
                <a:solidFill>
                  <a:srgbClr val="000000"/>
                </a:solidFill>
                <a:latin typeface="+mj-ea"/>
                <a:ea typeface="+mj-ea"/>
                <a:cs typeface="宋体" panose="02010600030101010101" pitchFamily="2" charset="-122"/>
                <a:sym typeface="Times New Roman" panose="02020603050405020304"/>
              </a:rPr>
              <a:t>—</a:t>
            </a:r>
            <a:r>
              <a:rPr lang="en-US" altLang="zh-CN" sz="2400" b="1" kern="1200" dirty="0" err="1">
                <a:solidFill>
                  <a:srgbClr val="000000"/>
                </a:solidFill>
                <a:latin typeface="+mj-ea"/>
                <a:ea typeface="+mj-ea"/>
                <a:cs typeface="宋体" panose="02010600030101010101" pitchFamily="2" charset="-122"/>
                <a:sym typeface="Times New Roman" panose="02020603050405020304"/>
              </a:rPr>
              <a:t>东欧剧变、苏联解体</a:t>
            </a:r>
            <a:endParaRPr lang="en-US" altLang="zh-CN" sz="2400" b="1" kern="1200" dirty="0">
              <a:solidFill>
                <a:srgbClr val="000000"/>
              </a:solidFill>
              <a:latin typeface="+mj-ea"/>
              <a:ea typeface="+mj-ea"/>
              <a:cs typeface="宋体" panose="02010600030101010101" pitchFamily="2" charset="-122"/>
              <a:sym typeface="Times New Roman" panose="02020603050405020304"/>
            </a:endParaRPr>
          </a:p>
        </p:txBody>
      </p:sp>
      <p:sp>
        <p:nvSpPr>
          <p:cNvPr id="4" name="左大括号 4"/>
          <p:cNvSpPr/>
          <p:nvPr>
            <p:custDataLst>
              <p:tags r:id="rId7"/>
            </p:custDataLst>
          </p:nvPr>
        </p:nvSpPr>
        <p:spPr>
          <a:xfrm>
            <a:off x="1793635" y="1346487"/>
            <a:ext cx="216059" cy="2790825"/>
          </a:xfrm>
          <a:prstGeom prst="leftBrace">
            <a:avLst>
              <a:gd name="adj1" fmla="val 87885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sp>
      <p:sp>
        <p:nvSpPr>
          <p:cNvPr id="6" name="矩形 5"/>
          <p:cNvSpPr/>
          <p:nvPr/>
        </p:nvSpPr>
        <p:spPr>
          <a:xfrm>
            <a:off x="3080958" y="80816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+mj-ea"/>
                <a:ea typeface="+mj-ea"/>
              </a:rPr>
              <a:t>东欧等社会主义国家</a:t>
            </a:r>
            <a:r>
              <a:rPr lang="zh-CN" altLang="en-US" sz="2400" b="1" dirty="0" smtClean="0">
                <a:latin typeface="+mj-ea"/>
                <a:ea typeface="+mj-ea"/>
              </a:rPr>
              <a:t>建立</a:t>
            </a:r>
            <a:endParaRPr lang="en-US" altLang="zh-CN" sz="2400" b="1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+mj-ea"/>
                <a:ea typeface="+mj-ea"/>
              </a:rPr>
              <a:t>苏联</a:t>
            </a:r>
            <a:r>
              <a:rPr lang="zh-CN" altLang="en-US" sz="2400" b="1" dirty="0">
                <a:latin typeface="+mj-ea"/>
                <a:ea typeface="+mj-ea"/>
              </a:rPr>
              <a:t>模式社会主义的推广</a:t>
            </a: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080958" y="1913685"/>
            <a:ext cx="24330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+mj-ea"/>
                <a:ea typeface="+mj-ea"/>
              </a:rPr>
              <a:t>赫鲁晓夫改革</a:t>
            </a:r>
            <a:endParaRPr lang="zh-CN" altLang="en-US" sz="2400" b="1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+mj-ea"/>
                <a:ea typeface="+mj-ea"/>
              </a:rPr>
              <a:t>勃列日涅夫改</a:t>
            </a:r>
            <a:endParaRPr lang="en-US" altLang="zh-CN" sz="2400" b="1" dirty="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+mj-ea"/>
                <a:ea typeface="+mj-ea"/>
              </a:rPr>
              <a:t>戈尔巴乔夫</a:t>
            </a:r>
            <a:r>
              <a:rPr lang="zh-CN" altLang="en-US" sz="2400" b="1" dirty="0">
                <a:latin typeface="+mj-ea"/>
                <a:ea typeface="+mj-ea"/>
              </a:rPr>
              <a:t>改革</a:t>
            </a:r>
            <a:endParaRPr lang="zh-CN" altLang="en-US" sz="2400" b="1" dirty="0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3568" y="771550"/>
            <a:ext cx="8064896" cy="30010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某同学进行探究性历史学习，出现“1991年底”、“戈尔巴乔夫”、“两极瓦解”等关键词，由此判断该同学在探究(    )</a:t>
            </a:r>
            <a:b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</a:b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A．罗斯福新政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</a:t>
            </a:r>
            <a:r>
              <a:rPr lang="en-US" altLang="zh-CN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</a:t>
            </a:r>
            <a:r>
              <a:rPr lang="en-US" altLang="zh-CN" sz="2400" b="1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B</a:t>
            </a: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．诺曼底登陆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</a:t>
            </a:r>
            <a:endParaRPr lang="en-US" altLang="zh-CN" sz="2400" b="1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C</a:t>
            </a: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．经济全球化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</a:t>
            </a:r>
            <a:r>
              <a:rPr lang="en-US" altLang="zh-CN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</a:t>
            </a:r>
            <a:r>
              <a:rPr lang="en-US" altLang="zh-CN" sz="2400" b="1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D</a:t>
            </a: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．苏联解体</a:t>
            </a:r>
            <a:b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</a:b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667093" y="1990690"/>
            <a:ext cx="463889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D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83568" y="843558"/>
            <a:ext cx="8228012" cy="3240360"/>
          </a:xfr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defTabSz="914400" fontAlgn="base">
              <a:lnSpc>
                <a:spcPct val="150000"/>
              </a:lnSpc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2.1991年12月25日，红旗从克里姆林宫上空降下。第二天，苏联最高苏维埃通过最后一项决议，宣布苏联停止存在。这一事件的国际影响是(   </a:t>
            </a:r>
            <a:r>
              <a:rPr lang="en-US" altLang="zh-CN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)</a:t>
            </a:r>
            <a:b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A.“</a:t>
            </a:r>
            <a:r>
              <a:rPr lang="en-US" altLang="zh-CN" sz="24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柏林危机”出现</a:t>
            </a: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</a:t>
            </a:r>
            <a:r>
              <a:rPr lang="en-US" altLang="zh-CN" sz="24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B</a:t>
            </a:r>
            <a:r>
              <a:rPr lang="en-US" altLang="zh-CN" sz="24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</a:t>
            </a:r>
            <a:r>
              <a:rPr lang="en-US" altLang="zh-CN" sz="24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世界殖民体系崩溃</a:t>
            </a:r>
            <a:b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4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C.两极格局瓦解</a:t>
            </a:r>
            <a:r>
              <a:rPr lang="en-US" altLang="zh-CN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       </a:t>
            </a:r>
            <a:r>
              <a:rPr lang="en-US" altLang="zh-CN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en-US" altLang="zh-CN" sz="24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D</a:t>
            </a:r>
            <a:r>
              <a:rPr lang="en-US" altLang="zh-CN" sz="24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</a:t>
            </a:r>
            <a:r>
              <a:rPr lang="en-US" altLang="zh-CN" sz="24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种族隔离制度被废除</a:t>
            </a:r>
            <a:endParaRPr lang="en-US" altLang="zh-CN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24128" y="2059081"/>
            <a:ext cx="40449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400" b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defRPr>
            </a:lvl1pPr>
          </a:lstStyle>
          <a:p>
            <a:r>
              <a:rPr lang="en-US" altLang="zh-CN" dirty="0">
                <a:sym typeface="+mn-ea"/>
              </a:rPr>
              <a:t>C</a:t>
            </a:r>
            <a:endParaRPr lang="en-US" altLang="zh-CN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" grpId="2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11560" y="877604"/>
            <a:ext cx="8314690" cy="34163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>
            <a:defPPr>
              <a:defRPr lang="zh-CN"/>
            </a:defPPr>
            <a:lvl1pPr>
              <a:lnSpc>
                <a:spcPct val="150000"/>
              </a:lnSpc>
              <a:buFont typeface="Arial" panose="020B0604020202020204" pitchFamily="34" charset="0"/>
              <a:defRPr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en-US" altLang="zh-CN" dirty="0"/>
              <a:t>3．赫鲁晓夫、勃列日涅夫执政期间，苏联改革总体效果不佳，其主要原因是</a:t>
            </a:r>
            <a:r>
              <a:rPr lang="zh-CN" altLang="en-US" dirty="0"/>
              <a:t>（</a:t>
            </a:r>
            <a:r>
              <a:rPr lang="en-US" altLang="zh-CN" dirty="0"/>
              <a:t>   </a:t>
            </a:r>
            <a:r>
              <a:rPr lang="zh-CN" altLang="en-US" dirty="0" smtClean="0"/>
              <a:t>）</a:t>
            </a:r>
            <a:endParaRPr lang="en-US" altLang="zh-CN" dirty="0"/>
          </a:p>
          <a:p>
            <a:r>
              <a:rPr lang="en-US" altLang="zh-CN" dirty="0" err="1"/>
              <a:t>A．俄国农奴制改革后，农奴制残余影响着俄国经济社会发展</a:t>
            </a:r>
            <a:endParaRPr lang="en-US" altLang="zh-CN" dirty="0"/>
          </a:p>
          <a:p>
            <a:r>
              <a:rPr lang="en-US" altLang="zh-CN" dirty="0" err="1"/>
              <a:t>B．进行大规模农业集体化运动，终止新经济政策</a:t>
            </a:r>
            <a:endParaRPr lang="en-US" altLang="zh-CN" dirty="0"/>
          </a:p>
          <a:p>
            <a:r>
              <a:rPr lang="en-US" altLang="zh-CN" dirty="0" err="1"/>
              <a:t>C．以全球化和信息化为特征的“新经济”发展缓慢</a:t>
            </a:r>
            <a:endParaRPr lang="en-US" altLang="zh-CN" dirty="0"/>
          </a:p>
          <a:p>
            <a:r>
              <a:rPr lang="en-US" altLang="zh-CN" dirty="0" err="1"/>
              <a:t>D．没有从根本上解决苏联模式高度集中的经济体制弊端</a:t>
            </a:r>
            <a:endParaRPr lang="en-US" altLang="zh-CN" dirty="0"/>
          </a:p>
        </p:txBody>
      </p:sp>
      <p:sp>
        <p:nvSpPr>
          <p:cNvPr id="6" name="文本框 5"/>
          <p:cNvSpPr txBox="1"/>
          <p:nvPr/>
        </p:nvSpPr>
        <p:spPr>
          <a:xfrm>
            <a:off x="2901856" y="1531388"/>
            <a:ext cx="48260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400" b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defRPr>
            </a:lvl1pPr>
          </a:lstStyle>
          <a:p>
            <a:r>
              <a:rPr lang="en-US" altLang="zh-CN" dirty="0">
                <a:sym typeface="+mn-ea"/>
              </a:rPr>
              <a:t>D</a:t>
            </a:r>
            <a:endParaRPr lang="en-US" altLang="zh-CN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6" grpId="0"/>
      <p:bldP spid="6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755576" y="771550"/>
            <a:ext cx="8228012" cy="2532062"/>
          </a:xfr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defTabSz="914400" fontAlgn="base">
              <a:lnSpc>
                <a:spcPct val="125000"/>
              </a:lnSpc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sz="2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．1957年，赫鲁晓夫提出几年内“在按人口平均计算的畜产品产量方面赶上美国”的口号。1961年，他又宣布苏联将在20年内基本建成共产主义社会。但结果证明其改革完全没有达到预期，并且存在严重偏差。这启示我们建设祖国要(   </a:t>
            </a:r>
            <a:r>
              <a:rPr lang="en-US" altLang="zh-CN" sz="2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br>
              <a:rPr lang="en-US" altLang="zh-CN" sz="2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2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A．坚持马克思主义和党的领导</a:t>
            </a:r>
            <a:r>
              <a:rPr lang="en-US" altLang="zh-CN" sz="2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en-US" altLang="zh-CN" sz="2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br>
              <a:rPr lang="en-US" altLang="zh-CN" sz="2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2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r>
              <a:rPr lang="en-US" altLang="zh-CN" sz="22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．坚持推行计划经济体制</a:t>
            </a:r>
            <a:br>
              <a:rPr lang="en-US" altLang="zh-CN" sz="2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2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C．重点发展社会主义市场经济</a:t>
            </a:r>
            <a:r>
              <a:rPr lang="en-US" altLang="zh-CN" sz="2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</a:t>
            </a:r>
            <a:br>
              <a:rPr lang="en-US" altLang="zh-CN" sz="2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2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</a:t>
            </a:r>
            <a:r>
              <a:rPr lang="en-US" altLang="zh-CN" sz="22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．依据国情制定经济政策</a:t>
            </a:r>
            <a:endParaRPr lang="en-US" altLang="zh-CN" sz="2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03875" y="2459283"/>
            <a:ext cx="450611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400" b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defRPr>
            </a:lvl1pPr>
          </a:lstStyle>
          <a:p>
            <a:r>
              <a:rPr lang="en-US" altLang="zh-CN" dirty="0">
                <a:sym typeface="+mn-ea"/>
              </a:rPr>
              <a:t>D</a:t>
            </a:r>
            <a:endParaRPr lang="en-US" altLang="zh-CN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" grpId="2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6665" y="843558"/>
            <a:ext cx="8171180" cy="345638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>
            <a:defPPr>
              <a:defRPr lang="zh-CN"/>
            </a:defPPr>
            <a:lvl1pPr>
              <a:lnSpc>
                <a:spcPct val="150000"/>
              </a:lnSpc>
              <a:buFont typeface="Arial" panose="020B0604020202020204" pitchFamily="34" charset="0"/>
              <a:defRPr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pPr>
              <a:lnSpc>
                <a:spcPct val="130000"/>
              </a:lnSpc>
            </a:pPr>
            <a:r>
              <a:rPr lang="en-US" altLang="zh-CN" dirty="0"/>
              <a:t>5．某课题的中心词是“杜鲁门主主义”“欧洲一体化</a:t>
            </a:r>
            <a:r>
              <a:rPr lang="en-US" altLang="zh-CN" dirty="0" smtClean="0"/>
              <a:t>”</a:t>
            </a:r>
            <a:endParaRPr lang="en-US" altLang="zh-CN" dirty="0" smtClean="0"/>
          </a:p>
          <a:p>
            <a:pPr>
              <a:lnSpc>
                <a:spcPct val="130000"/>
              </a:lnSpc>
            </a:pPr>
            <a:r>
              <a:rPr lang="en-US" altLang="zh-CN" dirty="0" smtClean="0"/>
              <a:t>“</a:t>
            </a:r>
            <a:r>
              <a:rPr lang="en-US" altLang="zh-CN" dirty="0"/>
              <a:t>日本崛起”“中国振兴”“苏联解体”。由此推断，该课题的中心内容最有可能是(   </a:t>
            </a:r>
            <a:r>
              <a:rPr lang="en-US" altLang="zh-CN" dirty="0" smtClean="0"/>
              <a:t>)</a:t>
            </a:r>
            <a:endParaRPr lang="en-US" altLang="zh-CN" dirty="0"/>
          </a:p>
          <a:p>
            <a:pPr>
              <a:lnSpc>
                <a:spcPct val="130000"/>
              </a:lnSpc>
            </a:pPr>
            <a:r>
              <a:rPr lang="en-US" altLang="zh-CN" dirty="0" err="1"/>
              <a:t>A．从美苏争霸到美国霸主地位的动摇</a:t>
            </a:r>
            <a:r>
              <a:rPr lang="en-US" altLang="zh-CN" dirty="0"/>
              <a:t>   </a:t>
            </a:r>
            <a:endParaRPr lang="en-US" altLang="zh-CN" dirty="0" smtClean="0"/>
          </a:p>
          <a:p>
            <a:pPr>
              <a:lnSpc>
                <a:spcPct val="130000"/>
              </a:lnSpc>
            </a:pPr>
            <a:r>
              <a:rPr lang="en-US" altLang="zh-CN" dirty="0" err="1" smtClean="0"/>
              <a:t>B</a:t>
            </a:r>
            <a:r>
              <a:rPr lang="en-US" altLang="zh-CN" dirty="0" err="1"/>
              <a:t>．世界一体化趋势的出现与加强</a:t>
            </a:r>
            <a:endParaRPr lang="en-US" altLang="zh-CN" dirty="0"/>
          </a:p>
          <a:p>
            <a:pPr>
              <a:lnSpc>
                <a:spcPct val="130000"/>
              </a:lnSpc>
            </a:pPr>
            <a:r>
              <a:rPr lang="en-US" altLang="zh-CN" dirty="0" err="1"/>
              <a:t>C．多个世界中心的崛起</a:t>
            </a:r>
            <a:r>
              <a:rPr lang="en-US" altLang="zh-CN" dirty="0"/>
              <a:t>             </a:t>
            </a:r>
            <a:endParaRPr lang="en-US" altLang="zh-CN" dirty="0" smtClean="0"/>
          </a:p>
          <a:p>
            <a:pPr>
              <a:lnSpc>
                <a:spcPct val="130000"/>
              </a:lnSpc>
            </a:pPr>
            <a:r>
              <a:rPr lang="en-US" altLang="zh-CN" dirty="0" err="1" smtClean="0"/>
              <a:t>D</a:t>
            </a:r>
            <a:r>
              <a:rPr lang="en-US" altLang="zh-CN" dirty="0" err="1"/>
              <a:t>．</a:t>
            </a:r>
            <a:r>
              <a:rPr lang="en-US" altLang="zh-CN" dirty="0" err="1" smtClean="0"/>
              <a:t>从两极格局的形成到两极格局的瓦解</a:t>
            </a:r>
            <a:endParaRPr lang="en-US" altLang="zh-CN" dirty="0"/>
          </a:p>
        </p:txBody>
      </p:sp>
      <p:sp>
        <p:nvSpPr>
          <p:cNvPr id="5" name="文本框 4"/>
          <p:cNvSpPr txBox="1"/>
          <p:nvPr/>
        </p:nvSpPr>
        <p:spPr>
          <a:xfrm>
            <a:off x="4402606" y="1837920"/>
            <a:ext cx="60256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400" b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defRPr>
            </a:lvl1pPr>
          </a:lstStyle>
          <a:p>
            <a:r>
              <a:rPr lang="zh-CN" altLang="en-US" dirty="0">
                <a:sym typeface="+mn-ea"/>
              </a:rPr>
              <a:t>D</a:t>
            </a:r>
            <a:endParaRPr lang="zh-CN" altLang="en-US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5" grpId="2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1691640" y="1923678"/>
            <a:ext cx="5584825" cy="132588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indent="-6096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-200" checksum="3313634920"/>
                </a:ext>
              </a:extLst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作业：完成课后探究题，考查苏联解体原因。</a:t>
            </a:r>
            <a:endParaRPr lang="zh-CN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-6096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-200" checksum="3313634920"/>
                </a:ext>
              </a:extLst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型作业：完成课时练习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1"/>
            </p:custDataLst>
          </p:nvPr>
        </p:nvSpPr>
        <p:spPr>
          <a:xfrm>
            <a:off x="2180272" y="764167"/>
            <a:ext cx="938530" cy="765572"/>
          </a:xfrm>
          <a:prstGeom prst="rect">
            <a:avLst/>
          </a:prstGeom>
          <a:noFill/>
          <a:ln w="9525" cap="flat" cmpd="sng">
            <a:solidFill>
              <a:srgbClr val="26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7500" tIns="35100" rIns="67500" bIns="35100" anchor="b"/>
          <a:lstStyle/>
          <a:p>
            <a:pPr algn="ctr"/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新经济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政策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2"/>
            </p:custDataLst>
          </p:nvPr>
        </p:nvSpPr>
        <p:spPr>
          <a:xfrm>
            <a:off x="1089660" y="767715"/>
            <a:ext cx="1090295" cy="764461"/>
          </a:xfrm>
          <a:prstGeom prst="rect">
            <a:avLst/>
          </a:prstGeom>
          <a:noFill/>
          <a:ln w="9525" cap="flat" cmpd="sng">
            <a:solidFill>
              <a:srgbClr val="26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7500" tIns="35100" rIns="67500" bIns="35100" anchor="t"/>
          <a:lstStyle/>
          <a:p>
            <a:pPr algn="ctr"/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战时共产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主义政策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3"/>
            </p:custDataLst>
          </p:nvPr>
        </p:nvSpPr>
        <p:spPr>
          <a:xfrm>
            <a:off x="274161" y="766604"/>
            <a:ext cx="815579" cy="765572"/>
          </a:xfrm>
          <a:prstGeom prst="rect">
            <a:avLst/>
          </a:prstGeom>
          <a:noFill/>
          <a:ln w="9525" cap="flat" cmpd="sng">
            <a:solidFill>
              <a:srgbClr val="26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7500" tIns="35100" rIns="67500" bIns="35100" anchor="t"/>
          <a:lstStyle/>
          <a:p>
            <a:pPr algn="ctr"/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rPr>
              <a:t>苏俄建立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54806" y="1747203"/>
            <a:ext cx="8513921" cy="992505"/>
            <a:chOff x="400" y="4111"/>
            <a:chExt cx="17877" cy="2084"/>
          </a:xfrm>
        </p:grpSpPr>
        <p:sp>
          <p:nvSpPr>
            <p:cNvPr id="32" name="Rectangle 6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4433" y="4111"/>
              <a:ext cx="1543" cy="203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normAutofit/>
            </a:bodyPr>
            <a:lstStyle/>
            <a:p>
              <a:pPr fontAlgn="auto"/>
              <a:endParaRPr lang="en-US" sz="1800" strike="noStrike" noProof="1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400" y="4111"/>
              <a:ext cx="17877" cy="2084"/>
              <a:chOff x="400" y="4479"/>
              <a:chExt cx="17877" cy="2084"/>
            </a:xfrm>
          </p:grpSpPr>
          <p:sp>
            <p:nvSpPr>
              <p:cNvPr id="17" name="Freeform 5"/>
              <p:cNvSpPr/>
              <p:nvPr userDrawn="1">
                <p:custDataLst>
                  <p:tags r:id="rId5"/>
                </p:custDataLst>
              </p:nvPr>
            </p:nvSpPr>
            <p:spPr bwMode="auto">
              <a:xfrm>
                <a:off x="13697" y="4533"/>
                <a:ext cx="748" cy="1558"/>
              </a:xfrm>
              <a:custGeom>
                <a:avLst/>
                <a:gdLst>
                  <a:gd name="T0" fmla="*/ 280 w 280"/>
                  <a:gd name="T1" fmla="*/ 278 h 862"/>
                  <a:gd name="T2" fmla="*/ 280 w 280"/>
                  <a:gd name="T3" fmla="*/ 862 h 862"/>
                  <a:gd name="T4" fmla="*/ 0 w 280"/>
                  <a:gd name="T5" fmla="*/ 582 h 862"/>
                  <a:gd name="T6" fmla="*/ 0 w 280"/>
                  <a:gd name="T7" fmla="*/ 0 h 862"/>
                  <a:gd name="T8" fmla="*/ 3 w 280"/>
                  <a:gd name="T9" fmla="*/ 0 h 862"/>
                  <a:gd name="T10" fmla="*/ 280 w 280"/>
                  <a:gd name="T11" fmla="*/ 278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0" h="862">
                    <a:moveTo>
                      <a:pt x="280" y="278"/>
                    </a:moveTo>
                    <a:lnTo>
                      <a:pt x="280" y="862"/>
                    </a:lnTo>
                    <a:lnTo>
                      <a:pt x="0" y="58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280" y="27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 fontAlgn="auto"/>
                <a:endParaRPr lang="en-US" sz="2100" b="1" strike="noStrike" noProof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9" name="Freeform 17"/>
              <p:cNvSpPr/>
              <p:nvPr userDrawn="1">
                <p:custDataLst>
                  <p:tags r:id="rId6"/>
                </p:custDataLst>
              </p:nvPr>
            </p:nvSpPr>
            <p:spPr bwMode="auto">
              <a:xfrm>
                <a:off x="16734" y="4793"/>
                <a:ext cx="1543" cy="1535"/>
              </a:xfrm>
              <a:custGeom>
                <a:avLst/>
                <a:gdLst>
                  <a:gd name="T0" fmla="*/ 210 w 617"/>
                  <a:gd name="T1" fmla="*/ 849 h 849"/>
                  <a:gd name="T2" fmla="*/ 210 w 617"/>
                  <a:gd name="T3" fmla="*/ 717 h 849"/>
                  <a:gd name="T4" fmla="*/ 0 w 617"/>
                  <a:gd name="T5" fmla="*/ 717 h 849"/>
                  <a:gd name="T6" fmla="*/ 0 w 617"/>
                  <a:gd name="T7" fmla="*/ 133 h 849"/>
                  <a:gd name="T8" fmla="*/ 210 w 617"/>
                  <a:gd name="T9" fmla="*/ 133 h 849"/>
                  <a:gd name="T10" fmla="*/ 210 w 617"/>
                  <a:gd name="T11" fmla="*/ 0 h 849"/>
                  <a:gd name="T12" fmla="*/ 617 w 617"/>
                  <a:gd name="T13" fmla="*/ 424 h 849"/>
                  <a:gd name="T14" fmla="*/ 210 w 617"/>
                  <a:gd name="T15" fmla="*/ 849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17" h="849">
                    <a:moveTo>
                      <a:pt x="210" y="849"/>
                    </a:moveTo>
                    <a:lnTo>
                      <a:pt x="210" y="717"/>
                    </a:lnTo>
                    <a:lnTo>
                      <a:pt x="0" y="717"/>
                    </a:lnTo>
                    <a:lnTo>
                      <a:pt x="0" y="133"/>
                    </a:lnTo>
                    <a:lnTo>
                      <a:pt x="210" y="133"/>
                    </a:lnTo>
                    <a:lnTo>
                      <a:pt x="210" y="0"/>
                    </a:lnTo>
                    <a:lnTo>
                      <a:pt x="617" y="424"/>
                    </a:lnTo>
                    <a:lnTo>
                      <a:pt x="210" y="84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 fontAlgn="auto"/>
                <a:endParaRPr lang="en-US" sz="2100" b="1" strike="noStrike" noProof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8" name="Freeform 16"/>
              <p:cNvSpPr/>
              <p:nvPr userDrawn="1">
                <p:custDataLst>
                  <p:tags r:id="rId7"/>
                </p:custDataLst>
              </p:nvPr>
            </p:nvSpPr>
            <p:spPr bwMode="auto">
              <a:xfrm>
                <a:off x="1943" y="4533"/>
                <a:ext cx="748" cy="2030"/>
              </a:xfrm>
              <a:custGeom>
                <a:avLst/>
                <a:gdLst>
                  <a:gd name="T0" fmla="*/ 280 w 280"/>
                  <a:gd name="T1" fmla="*/ 278 h 1123"/>
                  <a:gd name="T2" fmla="*/ 280 w 280"/>
                  <a:gd name="T3" fmla="*/ 1123 h 1123"/>
                  <a:gd name="T4" fmla="*/ 0 w 280"/>
                  <a:gd name="T5" fmla="*/ 842 h 1123"/>
                  <a:gd name="T6" fmla="*/ 0 w 280"/>
                  <a:gd name="T7" fmla="*/ 0 h 1123"/>
                  <a:gd name="T8" fmla="*/ 278 w 280"/>
                  <a:gd name="T9" fmla="*/ 278 h 1123"/>
                  <a:gd name="T10" fmla="*/ 280 w 280"/>
                  <a:gd name="T11" fmla="*/ 278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0" h="1123">
                    <a:moveTo>
                      <a:pt x="280" y="278"/>
                    </a:moveTo>
                    <a:lnTo>
                      <a:pt x="280" y="1123"/>
                    </a:lnTo>
                    <a:lnTo>
                      <a:pt x="0" y="842"/>
                    </a:lnTo>
                    <a:lnTo>
                      <a:pt x="0" y="0"/>
                    </a:lnTo>
                    <a:lnTo>
                      <a:pt x="278" y="278"/>
                    </a:lnTo>
                    <a:lnTo>
                      <a:pt x="280" y="27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 fontAlgn="auto"/>
                <a:endParaRPr lang="en-US" sz="2100" b="1" strike="noStrike" noProof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4" name="Freeform 12"/>
              <p:cNvSpPr/>
              <p:nvPr>
                <p:custDataLst>
                  <p:tags r:id="rId8"/>
                </p:custDataLst>
              </p:nvPr>
            </p:nvSpPr>
            <p:spPr bwMode="auto">
              <a:xfrm>
                <a:off x="6523" y="4533"/>
                <a:ext cx="750" cy="2030"/>
              </a:xfrm>
              <a:custGeom>
                <a:avLst/>
                <a:gdLst>
                  <a:gd name="T0" fmla="*/ 280 w 280"/>
                  <a:gd name="T1" fmla="*/ 278 h 1123"/>
                  <a:gd name="T2" fmla="*/ 280 w 280"/>
                  <a:gd name="T3" fmla="*/ 1123 h 1123"/>
                  <a:gd name="T4" fmla="*/ 0 w 280"/>
                  <a:gd name="T5" fmla="*/ 842 h 1123"/>
                  <a:gd name="T6" fmla="*/ 0 w 280"/>
                  <a:gd name="T7" fmla="*/ 0 h 1123"/>
                  <a:gd name="T8" fmla="*/ 278 w 280"/>
                  <a:gd name="T9" fmla="*/ 278 h 1123"/>
                  <a:gd name="T10" fmla="*/ 280 w 280"/>
                  <a:gd name="T11" fmla="*/ 278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0" h="1123">
                    <a:moveTo>
                      <a:pt x="280" y="278"/>
                    </a:moveTo>
                    <a:lnTo>
                      <a:pt x="280" y="1123"/>
                    </a:lnTo>
                    <a:lnTo>
                      <a:pt x="0" y="842"/>
                    </a:lnTo>
                    <a:lnTo>
                      <a:pt x="0" y="0"/>
                    </a:lnTo>
                    <a:lnTo>
                      <a:pt x="278" y="278"/>
                    </a:lnTo>
                    <a:lnTo>
                      <a:pt x="280" y="27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 fontAlgn="auto"/>
                <a:endParaRPr lang="en-US" sz="2100" b="1" strike="noStrike" noProof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" name="Freeform 8"/>
              <p:cNvSpPr/>
              <p:nvPr>
                <p:custDataLst>
                  <p:tags r:id="rId9"/>
                </p:custDataLst>
              </p:nvPr>
            </p:nvSpPr>
            <p:spPr bwMode="auto">
              <a:xfrm>
                <a:off x="11404" y="4533"/>
                <a:ext cx="750" cy="2030"/>
              </a:xfrm>
              <a:custGeom>
                <a:avLst/>
                <a:gdLst>
                  <a:gd name="T0" fmla="*/ 281 w 281"/>
                  <a:gd name="T1" fmla="*/ 278 h 1123"/>
                  <a:gd name="T2" fmla="*/ 281 w 281"/>
                  <a:gd name="T3" fmla="*/ 1123 h 1123"/>
                  <a:gd name="T4" fmla="*/ 0 w 281"/>
                  <a:gd name="T5" fmla="*/ 842 h 1123"/>
                  <a:gd name="T6" fmla="*/ 0 w 281"/>
                  <a:gd name="T7" fmla="*/ 0 h 1123"/>
                  <a:gd name="T8" fmla="*/ 279 w 281"/>
                  <a:gd name="T9" fmla="*/ 278 h 1123"/>
                  <a:gd name="T10" fmla="*/ 281 w 281"/>
                  <a:gd name="T11" fmla="*/ 278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1" h="1123">
                    <a:moveTo>
                      <a:pt x="281" y="278"/>
                    </a:moveTo>
                    <a:lnTo>
                      <a:pt x="281" y="1123"/>
                    </a:lnTo>
                    <a:lnTo>
                      <a:pt x="0" y="842"/>
                    </a:lnTo>
                    <a:lnTo>
                      <a:pt x="0" y="0"/>
                    </a:lnTo>
                    <a:lnTo>
                      <a:pt x="279" y="278"/>
                    </a:lnTo>
                    <a:lnTo>
                      <a:pt x="281" y="27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 fontAlgn="auto"/>
                <a:endParaRPr lang="en-US" sz="2100" b="1" strike="noStrike" noProof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6" name="Freeform 14"/>
              <p:cNvSpPr/>
              <p:nvPr>
                <p:custDataLst>
                  <p:tags r:id="rId10"/>
                </p:custDataLst>
              </p:nvPr>
            </p:nvSpPr>
            <p:spPr bwMode="auto">
              <a:xfrm>
                <a:off x="4233" y="4533"/>
                <a:ext cx="750" cy="2030"/>
              </a:xfrm>
              <a:custGeom>
                <a:avLst/>
                <a:gdLst>
                  <a:gd name="T0" fmla="*/ 280 w 280"/>
                  <a:gd name="T1" fmla="*/ 278 h 1123"/>
                  <a:gd name="T2" fmla="*/ 280 w 280"/>
                  <a:gd name="T3" fmla="*/ 1123 h 1123"/>
                  <a:gd name="T4" fmla="*/ 0 w 280"/>
                  <a:gd name="T5" fmla="*/ 842 h 1123"/>
                  <a:gd name="T6" fmla="*/ 0 w 280"/>
                  <a:gd name="T7" fmla="*/ 0 h 1123"/>
                  <a:gd name="T8" fmla="*/ 278 w 280"/>
                  <a:gd name="T9" fmla="*/ 278 h 1123"/>
                  <a:gd name="T10" fmla="*/ 280 w 280"/>
                  <a:gd name="T11" fmla="*/ 278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0" h="1123">
                    <a:moveTo>
                      <a:pt x="280" y="278"/>
                    </a:moveTo>
                    <a:lnTo>
                      <a:pt x="280" y="1123"/>
                    </a:lnTo>
                    <a:lnTo>
                      <a:pt x="0" y="842"/>
                    </a:lnTo>
                    <a:lnTo>
                      <a:pt x="0" y="0"/>
                    </a:lnTo>
                    <a:lnTo>
                      <a:pt x="278" y="278"/>
                    </a:lnTo>
                    <a:lnTo>
                      <a:pt x="280" y="27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 fontAlgn="auto"/>
                <a:endParaRPr lang="en-US" sz="2100" b="1" strike="noStrike" noProof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2" name="Freeform 10"/>
              <p:cNvSpPr/>
              <p:nvPr>
                <p:custDataLst>
                  <p:tags r:id="rId11"/>
                </p:custDataLst>
              </p:nvPr>
            </p:nvSpPr>
            <p:spPr bwMode="auto">
              <a:xfrm>
                <a:off x="8815" y="4533"/>
                <a:ext cx="750" cy="2030"/>
              </a:xfrm>
              <a:custGeom>
                <a:avLst/>
                <a:gdLst>
                  <a:gd name="T0" fmla="*/ 281 w 281"/>
                  <a:gd name="T1" fmla="*/ 278 h 1123"/>
                  <a:gd name="T2" fmla="*/ 281 w 281"/>
                  <a:gd name="T3" fmla="*/ 1123 h 1123"/>
                  <a:gd name="T4" fmla="*/ 0 w 281"/>
                  <a:gd name="T5" fmla="*/ 842 h 1123"/>
                  <a:gd name="T6" fmla="*/ 0 w 281"/>
                  <a:gd name="T7" fmla="*/ 0 h 1123"/>
                  <a:gd name="T8" fmla="*/ 278 w 281"/>
                  <a:gd name="T9" fmla="*/ 278 h 1123"/>
                  <a:gd name="T10" fmla="*/ 281 w 281"/>
                  <a:gd name="T11" fmla="*/ 278 h 1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1" h="1123">
                    <a:moveTo>
                      <a:pt x="281" y="278"/>
                    </a:moveTo>
                    <a:lnTo>
                      <a:pt x="281" y="1123"/>
                    </a:lnTo>
                    <a:lnTo>
                      <a:pt x="0" y="842"/>
                    </a:lnTo>
                    <a:lnTo>
                      <a:pt x="0" y="0"/>
                    </a:lnTo>
                    <a:lnTo>
                      <a:pt x="278" y="278"/>
                    </a:lnTo>
                    <a:lnTo>
                      <a:pt x="281" y="27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 fontAlgn="auto"/>
                <a:endParaRPr lang="en-US" sz="2100" b="1" strike="noStrike" noProof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6" name="文本框 5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9558" y="4545"/>
                <a:ext cx="1861" cy="2008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</p:spPr>
            <p:txBody>
              <a:bodyPr wrap="square" anchor="ctr">
                <a:normAutofit/>
              </a:bodyPr>
              <a:lstStyle>
                <a:defPPr>
                  <a:defRPr lang="zh-CN"/>
                </a:defPPr>
                <a:lvl1pPr indent="0" algn="ctr">
                  <a:lnSpc>
                    <a:spcPct val="13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600" b="0">
                    <a:solidFill>
                      <a:schemeClr val="bg1"/>
                    </a:solidFill>
                    <a:latin typeface="+mj-lt"/>
                    <a:ea typeface="+mj-ea"/>
                    <a:cs typeface="+mj-cs"/>
                  </a:defRPr>
                </a:lvl1pPr>
                <a:lvl2pPr indent="0">
                  <a:lnSpc>
                    <a:spcPct val="13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/>
                </a:lvl2pPr>
                <a:lvl3pPr indent="0">
                  <a:lnSpc>
                    <a:spcPct val="13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000"/>
                </a:lvl3pPr>
                <a:lvl4pPr indent="0">
                  <a:lnSpc>
                    <a:spcPct val="13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</a:lvl4pPr>
                <a:lvl5pPr indent="0">
                  <a:lnSpc>
                    <a:spcPct val="13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pPr algn="ctr" fontAlgn="auto"/>
                <a:r>
                  <a:rPr lang="en-US" altLang="zh-CN" sz="2100" b="1" strike="noStrike" noProof="1">
                    <a:solidFill>
                      <a:srgbClr val="31859C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+mj-cs"/>
                  </a:rPr>
                  <a:t>1936</a:t>
                </a:r>
                <a:endParaRPr lang="en-US" altLang="zh-CN" sz="2100" b="1" strike="noStrike" noProof="1">
                  <a:solidFill>
                    <a:srgbClr val="31859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j-cs"/>
                </a:endParaRPr>
              </a:p>
            </p:txBody>
          </p:sp>
          <p:sp>
            <p:nvSpPr>
              <p:cNvPr id="7" name="文本框 6"/>
              <p:cNvSpPr txBox="1"/>
              <p:nvPr>
                <p:custDataLst>
                  <p:tags r:id="rId13"/>
                </p:custDataLst>
              </p:nvPr>
            </p:nvSpPr>
            <p:spPr>
              <a:xfrm>
                <a:off x="5021" y="4545"/>
                <a:ext cx="1540" cy="2008"/>
              </a:xfrm>
              <a:prstGeom prst="rect">
                <a:avLst/>
              </a:prstGeom>
              <a:solidFill>
                <a:schemeClr val="accent4"/>
              </a:solidFill>
            </p:spPr>
            <p:txBody>
              <a:bodyPr wrap="square" anchor="ctr">
                <a:normAutofit/>
              </a:bodyPr>
              <a:lstStyle>
                <a:defPPr>
                  <a:defRPr lang="zh-CN"/>
                </a:defPPr>
                <a:lvl1pPr indent="0" algn="ctr">
                  <a:lnSpc>
                    <a:spcPct val="13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600" b="0">
                    <a:solidFill>
                      <a:schemeClr val="bg1"/>
                    </a:solidFill>
                    <a:latin typeface="+mj-lt"/>
                    <a:ea typeface="+mj-ea"/>
                    <a:cs typeface="+mj-cs"/>
                  </a:defRPr>
                </a:lvl1pPr>
                <a:lvl2pPr indent="0">
                  <a:lnSpc>
                    <a:spcPct val="13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/>
                </a:lvl2pPr>
                <a:lvl3pPr indent="0">
                  <a:lnSpc>
                    <a:spcPct val="13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000"/>
                </a:lvl3pPr>
                <a:lvl4pPr indent="0">
                  <a:lnSpc>
                    <a:spcPct val="13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</a:lvl4pPr>
                <a:lvl5pPr indent="0">
                  <a:lnSpc>
                    <a:spcPct val="13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pPr fontAlgn="auto"/>
                <a:endParaRPr lang="en-US" altLang="zh-CN" sz="2100" b="1" strike="noStrike" noProof="1">
                  <a:solidFill>
                    <a:srgbClr val="7F64A2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j-cs"/>
                </a:endParaRPr>
              </a:p>
            </p:txBody>
          </p:sp>
          <p:sp>
            <p:nvSpPr>
              <p:cNvPr id="25621" name="文本框 7"/>
              <p:cNvSpPr txBox="1"/>
              <p:nvPr>
                <p:custDataLst>
                  <p:tags r:id="rId14"/>
                </p:custDataLst>
              </p:nvPr>
            </p:nvSpPr>
            <p:spPr>
              <a:xfrm>
                <a:off x="12139" y="4543"/>
                <a:ext cx="1558" cy="2007"/>
              </a:xfrm>
              <a:prstGeom prst="rect">
                <a:avLst/>
              </a:prstGeom>
              <a:solidFill>
                <a:srgbClr val="FF6600"/>
              </a:solidFill>
              <a:ln w="9525">
                <a:noFill/>
              </a:ln>
            </p:spPr>
            <p:txBody>
              <a:bodyPr wrap="square" anchor="ctr"/>
              <a:lstStyle/>
              <a:p>
                <a:pPr algn="ctr">
                  <a:lnSpc>
                    <a:spcPct val="130000"/>
                  </a:lnSpc>
                  <a:spcBef>
                    <a:spcPts val="1200"/>
                  </a:spcBef>
                </a:pPr>
                <a:r>
                  <a:rPr lang="en-US" altLang="zh-CN" sz="2100" b="1" dirty="0">
                    <a:solidFill>
                      <a:srgbClr val="FF66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1953</a:t>
                </a:r>
                <a:endParaRPr lang="en-US" altLang="zh-CN" sz="2100" b="1" dirty="0">
                  <a:solidFill>
                    <a:srgbClr val="FF66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2" name="文本框 11"/>
              <p:cNvSpPr txBox="1"/>
              <p:nvPr>
                <p:custDataLst>
                  <p:tags r:id="rId15"/>
                </p:custDataLst>
              </p:nvPr>
            </p:nvSpPr>
            <p:spPr>
              <a:xfrm>
                <a:off x="2690" y="4545"/>
                <a:ext cx="1543" cy="2008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txBody>
              <a:bodyPr wrap="square" anchor="ctr">
                <a:noAutofit/>
              </a:bodyPr>
              <a:lstStyle>
                <a:defPPr>
                  <a:defRPr lang="zh-CN"/>
                </a:defPPr>
                <a:lvl1pPr indent="0" algn="ctr">
                  <a:lnSpc>
                    <a:spcPct val="13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600" b="0">
                    <a:solidFill>
                      <a:schemeClr val="bg1"/>
                    </a:solidFill>
                    <a:latin typeface="+mj-lt"/>
                    <a:ea typeface="+mj-ea"/>
                    <a:cs typeface="+mj-cs"/>
                  </a:defRPr>
                </a:lvl1pPr>
                <a:lvl2pPr indent="0">
                  <a:lnSpc>
                    <a:spcPct val="13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400"/>
                </a:lvl2pPr>
                <a:lvl3pPr indent="0">
                  <a:lnSpc>
                    <a:spcPct val="13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  <a:defRPr sz="2000"/>
                </a:lvl3pPr>
                <a:lvl4pPr indent="0">
                  <a:lnSpc>
                    <a:spcPct val="13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</a:lvl4pPr>
                <a:lvl5pPr indent="0">
                  <a:lnSpc>
                    <a:spcPct val="130000"/>
                  </a:lnSpc>
                  <a:spcBef>
                    <a:spcPts val="1200"/>
                  </a:spcBef>
                  <a:buFont typeface="Arial" panose="020B0604020202020204" pitchFamily="34" charset="0"/>
                  <a:buNone/>
                </a:lvl5pPr>
                <a:lvl6pPr marL="25146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6pPr>
                <a:lvl7pPr marL="29718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7pPr>
                <a:lvl8pPr marL="3429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8pPr>
                <a:lvl9pPr marL="3886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lvl9pPr>
              </a:lstStyle>
              <a:p>
                <a:pPr fontAlgn="auto"/>
                <a:endParaRPr lang="en-US" altLang="zh-CN" sz="2100" b="1" strike="noStrike" noProof="1">
                  <a:solidFill>
                    <a:srgbClr val="E46C0A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+mj-cs"/>
                </a:endParaRPr>
              </a:p>
            </p:txBody>
          </p:sp>
          <p:sp>
            <p:nvSpPr>
              <p:cNvPr id="25610" name="Freeform 15"/>
              <p:cNvSpPr/>
              <p:nvPr>
                <p:custDataLst>
                  <p:tags r:id="rId16"/>
                </p:custDataLst>
              </p:nvPr>
            </p:nvSpPr>
            <p:spPr>
              <a:xfrm>
                <a:off x="400" y="4533"/>
                <a:ext cx="1728" cy="2022"/>
              </a:xfrm>
              <a:custGeom>
                <a:avLst/>
                <a:gdLst/>
                <a:ahLst/>
                <a:cxnLst>
                  <a:cxn ang="0">
                    <a:pos x="979204" y="0"/>
                  </a:cxn>
                  <a:cxn ang="0">
                    <a:pos x="979204" y="1283816"/>
                  </a:cxn>
                  <a:cxn ang="0">
                    <a:pos x="488753" y="963722"/>
                  </a:cxn>
                  <a:cxn ang="0">
                    <a:pos x="0" y="1282668"/>
                  </a:cxn>
                  <a:cxn ang="0">
                    <a:pos x="0" y="0"/>
                  </a:cxn>
                  <a:cxn ang="0">
                    <a:pos x="979204" y="0"/>
                  </a:cxn>
                </a:cxnLst>
                <a:rect l="0" t="0" r="0" b="0"/>
                <a:pathLst>
                  <a:path w="577" h="1119">
                    <a:moveTo>
                      <a:pt x="577" y="0"/>
                    </a:moveTo>
                    <a:lnTo>
                      <a:pt x="577" y="1119"/>
                    </a:lnTo>
                    <a:lnTo>
                      <a:pt x="288" y="840"/>
                    </a:lnTo>
                    <a:lnTo>
                      <a:pt x="0" y="1118"/>
                    </a:lnTo>
                    <a:lnTo>
                      <a:pt x="0" y="0"/>
                    </a:lnTo>
                    <a:lnTo>
                      <a:pt x="577" y="0"/>
                    </a:lnTo>
                    <a:close/>
                  </a:path>
                </a:pathLst>
              </a:custGeom>
              <a:solidFill>
                <a:srgbClr val="C00000"/>
              </a:solidFill>
              <a:ln w="9525" cap="flat" cmpd="sng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pPr algn="ctr"/>
                <a:endParaRPr lang="en-US" altLang="zh-CN" sz="2100" b="1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3" name="Freeform 5"/>
              <p:cNvSpPr/>
              <p:nvPr userDrawn="1">
                <p:custDataLst>
                  <p:tags r:id="rId17"/>
                </p:custDataLst>
              </p:nvPr>
            </p:nvSpPr>
            <p:spPr bwMode="auto">
              <a:xfrm>
                <a:off x="15987" y="4533"/>
                <a:ext cx="748" cy="1558"/>
              </a:xfrm>
              <a:custGeom>
                <a:avLst/>
                <a:gdLst>
                  <a:gd name="T0" fmla="*/ 280 w 280"/>
                  <a:gd name="T1" fmla="*/ 278 h 862"/>
                  <a:gd name="T2" fmla="*/ 280 w 280"/>
                  <a:gd name="T3" fmla="*/ 862 h 862"/>
                  <a:gd name="T4" fmla="*/ 0 w 280"/>
                  <a:gd name="T5" fmla="*/ 582 h 862"/>
                  <a:gd name="T6" fmla="*/ 0 w 280"/>
                  <a:gd name="T7" fmla="*/ 0 h 862"/>
                  <a:gd name="T8" fmla="*/ 3 w 280"/>
                  <a:gd name="T9" fmla="*/ 0 h 862"/>
                  <a:gd name="T10" fmla="*/ 280 w 280"/>
                  <a:gd name="T11" fmla="*/ 278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80" h="862">
                    <a:moveTo>
                      <a:pt x="280" y="278"/>
                    </a:moveTo>
                    <a:lnTo>
                      <a:pt x="280" y="862"/>
                    </a:lnTo>
                    <a:lnTo>
                      <a:pt x="0" y="58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280" y="278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normAutofit/>
              </a:bodyPr>
              <a:lstStyle/>
              <a:p>
                <a:pPr fontAlgn="auto"/>
                <a:endParaRPr lang="en-US" sz="2100" b="1" strike="noStrike" noProof="1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5605" name="Rectangle 9"/>
              <p:cNvSpPr/>
              <p:nvPr>
                <p:custDataLst>
                  <p:tags r:id="rId18"/>
                </p:custDataLst>
              </p:nvPr>
            </p:nvSpPr>
            <p:spPr>
              <a:xfrm>
                <a:off x="7273" y="4533"/>
                <a:ext cx="1542" cy="2030"/>
              </a:xfrm>
              <a:prstGeom prst="rect">
                <a:avLst/>
              </a:prstGeom>
              <a:solidFill>
                <a:srgbClr val="2E75B6"/>
              </a:solidFill>
              <a:ln w="9525">
                <a:noFill/>
              </a:ln>
            </p:spPr>
            <p:txBody>
              <a:bodyPr wrap="square" lIns="91440" tIns="45720" rIns="91440" bIns="45720" anchor="t"/>
              <a:lstStyle/>
              <a:p>
                <a:endParaRPr lang="en-US" altLang="zh-CN" sz="1800" dirty="0"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14" name="文本框 34"/>
              <p:cNvSpPr txBox="1"/>
              <p:nvPr>
                <p:custDataLst>
                  <p:tags r:id="rId19"/>
                </p:custDataLst>
              </p:nvPr>
            </p:nvSpPr>
            <p:spPr>
              <a:xfrm>
                <a:off x="14444" y="4479"/>
                <a:ext cx="1541" cy="200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ctr"/>
              <a:lstStyle/>
              <a:p>
                <a:pPr algn="ctr">
                  <a:lnSpc>
                    <a:spcPct val="130000"/>
                  </a:lnSpc>
                  <a:spcBef>
                    <a:spcPts val="1200"/>
                  </a:spcBef>
                </a:pPr>
                <a:r>
                  <a:rPr lang="zh-CN" altLang="en-US" sz="4950" b="1" u="sng" dirty="0">
                    <a:solidFill>
                      <a:schemeClr val="bg1"/>
                    </a:solidFill>
                    <a:latin typeface="Arial" panose="020B0604020202020204" pitchFamily="34" charset="0"/>
                    <a:ea typeface="黑体" panose="02010609060101010101" pitchFamily="49" charset="-122"/>
                  </a:rPr>
                  <a:t>？</a:t>
                </a:r>
                <a:endParaRPr lang="zh-CN" altLang="en-US" sz="4950" b="1" u="sng" dirty="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</a:endParaRPr>
              </a:p>
            </p:txBody>
          </p:sp>
          <p:sp>
            <p:nvSpPr>
              <p:cNvPr id="16" name="文本框 15"/>
              <p:cNvSpPr txBox="1"/>
              <p:nvPr>
                <p:custDataLst>
                  <p:tags r:id="rId20"/>
                </p:custDataLst>
              </p:nvPr>
            </p:nvSpPr>
            <p:spPr>
              <a:xfrm>
                <a:off x="407" y="5083"/>
                <a:ext cx="1532" cy="872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altLang="zh-CN" sz="2100" b="1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1917</a:t>
                </a:r>
                <a:endParaRPr lang="en-US" altLang="zh-CN" sz="21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  <p:sp>
            <p:nvSpPr>
              <p:cNvPr id="19" name="文本框 18"/>
              <p:cNvSpPr txBox="1"/>
              <p:nvPr>
                <p:custDataLst>
                  <p:tags r:id="rId21"/>
                </p:custDataLst>
              </p:nvPr>
            </p:nvSpPr>
            <p:spPr>
              <a:xfrm>
                <a:off x="2628" y="5083"/>
                <a:ext cx="1532" cy="872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altLang="zh-CN" sz="2100" b="1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1918</a:t>
                </a:r>
                <a:endParaRPr lang="en-US" altLang="zh-CN" sz="21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  <p:sp>
            <p:nvSpPr>
              <p:cNvPr id="21" name="文本框 20"/>
              <p:cNvSpPr txBox="1"/>
              <p:nvPr>
                <p:custDataLst>
                  <p:tags r:id="rId22"/>
                </p:custDataLst>
              </p:nvPr>
            </p:nvSpPr>
            <p:spPr>
              <a:xfrm>
                <a:off x="4908" y="5150"/>
                <a:ext cx="1532" cy="872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altLang="zh-CN" sz="2100" b="1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1921</a:t>
                </a:r>
                <a:endParaRPr lang="en-US" altLang="zh-CN" sz="21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  <p:sp>
            <p:nvSpPr>
              <p:cNvPr id="23" name="文本框 22"/>
              <p:cNvSpPr txBox="1"/>
              <p:nvPr>
                <p:custDataLst>
                  <p:tags r:id="rId23"/>
                </p:custDataLst>
              </p:nvPr>
            </p:nvSpPr>
            <p:spPr>
              <a:xfrm>
                <a:off x="7181" y="5150"/>
                <a:ext cx="1532" cy="872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altLang="zh-CN" sz="2100" b="1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1926</a:t>
                </a:r>
                <a:endParaRPr lang="en-US" altLang="zh-CN" sz="21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  <p:sp>
            <p:nvSpPr>
              <p:cNvPr id="25" name="文本框 24"/>
              <p:cNvSpPr txBox="1"/>
              <p:nvPr>
                <p:custDataLst>
                  <p:tags r:id="rId24"/>
                </p:custDataLst>
              </p:nvPr>
            </p:nvSpPr>
            <p:spPr>
              <a:xfrm>
                <a:off x="9611" y="5125"/>
                <a:ext cx="1532" cy="872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altLang="zh-CN" sz="2100" b="1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1936</a:t>
                </a:r>
                <a:endParaRPr lang="en-US" altLang="zh-CN" sz="21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  <p:sp>
            <p:nvSpPr>
              <p:cNvPr id="27" name="文本框 26"/>
              <p:cNvSpPr txBox="1"/>
              <p:nvPr>
                <p:custDataLst>
                  <p:tags r:id="rId25"/>
                </p:custDataLst>
              </p:nvPr>
            </p:nvSpPr>
            <p:spPr>
              <a:xfrm>
                <a:off x="12070" y="5150"/>
                <a:ext cx="1532" cy="872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altLang="zh-CN" sz="2100" b="1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1953</a:t>
                </a:r>
                <a:endParaRPr lang="en-US" altLang="zh-CN" sz="21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</p:grpSp>
      </p:grpSp>
      <p:sp>
        <p:nvSpPr>
          <p:cNvPr id="3" name="文本框 2"/>
          <p:cNvSpPr txBox="1"/>
          <p:nvPr>
            <p:custDataLst>
              <p:tags r:id="rId26"/>
            </p:custDataLst>
          </p:nvPr>
        </p:nvSpPr>
        <p:spPr>
          <a:xfrm>
            <a:off x="3118802" y="773085"/>
            <a:ext cx="1118870" cy="761427"/>
          </a:xfrm>
          <a:prstGeom prst="rect">
            <a:avLst/>
          </a:prstGeom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开始工业化</a:t>
            </a:r>
            <a:r>
              <a:rPr lang="zh-CN" altLang="zh-CN" b="1" dirty="0">
                <a:latin typeface="黑体" panose="02010609060101010101" pitchFamily="49" charset="-122"/>
                <a:ea typeface="黑体" panose="02010609060101010101" pitchFamily="49" charset="-122"/>
              </a:rPr>
              <a:t>建设</a:t>
            </a:r>
            <a:endParaRPr lang="zh-CN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7"/>
            </p:custDataLst>
          </p:nvPr>
        </p:nvPicPr>
        <p:blipFill>
          <a:blip r:embed="rId28"/>
          <a:stretch>
            <a:fillRect/>
          </a:stretch>
        </p:blipFill>
        <p:spPr>
          <a:xfrm>
            <a:off x="963295" y="2740025"/>
            <a:ext cx="1574800" cy="18294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" name="图片 36"/>
          <p:cNvPicPr>
            <a:picLocks noChangeAspect="1"/>
          </p:cNvPicPr>
          <p:nvPr>
            <p:custDataLst>
              <p:tags r:id="rId29"/>
            </p:custDataLst>
          </p:nvPr>
        </p:nvPicPr>
        <p:blipFill>
          <a:blip r:embed="rId30"/>
          <a:stretch>
            <a:fillRect/>
          </a:stretch>
        </p:blipFill>
        <p:spPr>
          <a:xfrm>
            <a:off x="3275965" y="2740660"/>
            <a:ext cx="1600200" cy="182943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8" name="组合 37"/>
          <p:cNvGrpSpPr/>
          <p:nvPr/>
        </p:nvGrpSpPr>
        <p:grpSpPr>
          <a:xfrm>
            <a:off x="5148580" y="2875916"/>
            <a:ext cx="3590925" cy="1696018"/>
            <a:chOff x="8237" y="5179"/>
            <a:chExt cx="6179" cy="2918"/>
          </a:xfrm>
        </p:grpSpPr>
        <p:grpSp>
          <p:nvGrpSpPr>
            <p:cNvPr id="28679" name="Group 12"/>
            <p:cNvGrpSpPr/>
            <p:nvPr/>
          </p:nvGrpSpPr>
          <p:grpSpPr>
            <a:xfrm>
              <a:off x="8237" y="5179"/>
              <a:ext cx="2282" cy="2915"/>
              <a:chOff x="372" y="1186"/>
              <a:chExt cx="1482" cy="1715"/>
            </a:xfrm>
          </p:grpSpPr>
          <p:pic>
            <p:nvPicPr>
              <p:cNvPr id="14347" name="Picture 7" descr="h"/>
              <p:cNvPicPr>
                <a:picLocks noChangeAspect="1"/>
              </p:cNvPicPr>
              <p:nvPr>
                <p:custDataLst>
                  <p:tags r:id="rId31"/>
                </p:custDataLst>
              </p:nvPr>
            </p:nvPicPr>
            <p:blipFill>
              <a:blip r:embed="rId32"/>
              <a:stretch>
                <a:fillRect/>
              </a:stretch>
            </p:blipFill>
            <p:spPr>
              <a:xfrm>
                <a:off x="375" y="1186"/>
                <a:ext cx="1479" cy="1664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4346" name="Rectangle 6"/>
              <p:cNvSpPr/>
              <p:nvPr>
                <p:custDataLst>
                  <p:tags r:id="rId33"/>
                </p:custDataLst>
              </p:nvPr>
            </p:nvSpPr>
            <p:spPr>
              <a:xfrm>
                <a:off x="372" y="2621"/>
                <a:ext cx="1338" cy="28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square" lIns="0" tIns="0" rIns="0" bIns="0" anchor="t">
                <a:spAutoFit/>
              </a:bodyPr>
              <a:lstStyle/>
              <a:p>
                <a:pPr algn="ctr"/>
                <a:r>
                  <a:rPr lang="zh-CN" altLang="en-US" b="1" dirty="0">
                    <a:latin typeface="Times New Roman" panose="02020603050405020304" charset="0"/>
                    <a:ea typeface="黑体" panose="02010609060101010101" pitchFamily="49" charset="-122"/>
                  </a:rPr>
                  <a:t>赫鲁晓夫</a:t>
                </a:r>
                <a:endParaRPr lang="zh-CN" altLang="en-US" b="1" dirty="0">
                  <a:latin typeface="Times New Roman" panose="02020603050405020304" charset="0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28676" name="Group 13"/>
            <p:cNvGrpSpPr/>
            <p:nvPr/>
          </p:nvGrpSpPr>
          <p:grpSpPr>
            <a:xfrm>
              <a:off x="10201" y="5180"/>
              <a:ext cx="2380" cy="2917"/>
              <a:chOff x="2040" y="1156"/>
              <a:chExt cx="1546" cy="2133"/>
            </a:xfrm>
          </p:grpSpPr>
          <p:pic>
            <p:nvPicPr>
              <p:cNvPr id="14343" name="Picture 4" descr="brezhnev"/>
              <p:cNvPicPr>
                <a:picLocks noChangeAspect="1"/>
              </p:cNvPicPr>
              <p:nvPr>
                <p:custDataLst>
                  <p:tags r:id="rId34"/>
                </p:custDataLst>
              </p:nvPr>
            </p:nvPicPr>
            <p:blipFill>
              <a:blip r:embed="rId35"/>
              <a:stretch>
                <a:fillRect/>
              </a:stretch>
            </p:blipFill>
            <p:spPr>
              <a:xfrm>
                <a:off x="2063" y="1156"/>
                <a:ext cx="1523" cy="2067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4344" name="Rectangle 5"/>
              <p:cNvSpPr/>
              <p:nvPr>
                <p:custDataLst>
                  <p:tags r:id="rId36"/>
                </p:custDataLst>
              </p:nvPr>
            </p:nvSpPr>
            <p:spPr>
              <a:xfrm>
                <a:off x="2040" y="2940"/>
                <a:ext cx="1339" cy="34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square" lIns="0" tIns="0" rIns="0" bIns="0" anchor="t">
                <a:spAutoFit/>
              </a:bodyPr>
              <a:lstStyle/>
              <a:p>
                <a:pPr algn="ctr"/>
                <a:r>
                  <a:rPr lang="zh-CN" altLang="en-US" b="1" dirty="0">
                    <a:latin typeface="Times New Roman" panose="02020603050405020304" charset="0"/>
                    <a:ea typeface="黑体" panose="02010609060101010101" pitchFamily="49" charset="-122"/>
                  </a:rPr>
                  <a:t>勃列日涅夫</a:t>
                </a:r>
                <a:endParaRPr lang="zh-CN" altLang="en-US" b="1" dirty="0">
                  <a:latin typeface="Times New Roman" panose="02020603050405020304" charset="0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28673" name="Group 14"/>
            <p:cNvGrpSpPr/>
            <p:nvPr/>
          </p:nvGrpSpPr>
          <p:grpSpPr>
            <a:xfrm>
              <a:off x="12263" y="5179"/>
              <a:ext cx="2153" cy="2916"/>
              <a:chOff x="4428" y="1184"/>
              <a:chExt cx="1551" cy="1991"/>
            </a:xfrm>
          </p:grpSpPr>
          <p:pic>
            <p:nvPicPr>
              <p:cNvPr id="14340" name="Picture 2" descr="米哈伊尔·谢尔盖耶维奇·戈尔巴乔夫"/>
              <p:cNvPicPr>
                <a:picLocks noChangeAspect="1"/>
              </p:cNvPicPr>
              <p:nvPr>
                <p:custDataLst>
                  <p:tags r:id="rId37"/>
                </p:custDataLst>
              </p:nvPr>
            </p:nvPicPr>
            <p:blipFill>
              <a:blip r:embed="rId38"/>
              <a:stretch>
                <a:fillRect/>
              </a:stretch>
            </p:blipFill>
            <p:spPr>
              <a:xfrm>
                <a:off x="4429" y="1184"/>
                <a:ext cx="1550" cy="193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4341" name="Rectangle 3"/>
              <p:cNvSpPr/>
              <p:nvPr>
                <p:custDataLst>
                  <p:tags r:id="rId39"/>
                </p:custDataLst>
              </p:nvPr>
            </p:nvSpPr>
            <p:spPr>
              <a:xfrm>
                <a:off x="4428" y="2850"/>
                <a:ext cx="1550" cy="32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</a:ln>
            </p:spPr>
            <p:txBody>
              <a:bodyPr wrap="square" lIns="0" tIns="0" rIns="0" bIns="0" anchor="t">
                <a:spAutoFit/>
              </a:bodyPr>
              <a:lstStyle/>
              <a:p>
                <a:pPr algn="ctr"/>
                <a:r>
                  <a:rPr lang="zh-CN" altLang="en-US" b="1" dirty="0">
                    <a:latin typeface="Times New Roman" panose="02020603050405020304" charset="0"/>
                    <a:ea typeface="黑体" panose="02010609060101010101" pitchFamily="49" charset="-122"/>
                  </a:rPr>
                  <a:t>戈尔巴乔夫</a:t>
                </a:r>
                <a:endParaRPr lang="zh-CN" altLang="en-US" b="1" dirty="0">
                  <a:latin typeface="Times New Roman" panose="02020603050405020304" charset="0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5" name="文本框 4"/>
          <p:cNvSpPr txBox="1"/>
          <p:nvPr>
            <p:custDataLst>
              <p:tags r:id="rId40"/>
            </p:custDataLst>
          </p:nvPr>
        </p:nvSpPr>
        <p:spPr>
          <a:xfrm>
            <a:off x="4376796" y="764167"/>
            <a:ext cx="1240631" cy="768009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lIns="67500" tIns="35100" rIns="67500" bIns="35100" anchor="b" anchorCtr="0">
            <a:normAutofit/>
          </a:bodyPr>
          <a:lstStyle>
            <a:defPPr>
              <a:defRPr lang="zh-CN"/>
            </a:defPPr>
            <a:lvl1pPr indent="0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b="0"/>
            </a:lvl1pPr>
            <a:lvl2pPr indent="0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/>
            </a:lvl2pPr>
            <a:lvl3pPr indent="0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None/>
              <a:defRPr sz="2000"/>
            </a:lvl3pPr>
            <a:lvl4pPr indent="0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None/>
            </a:lvl4pPr>
            <a:lvl5pPr indent="0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None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algn="ctr" fontAlgn="auto">
              <a:lnSpc>
                <a:spcPct val="100000"/>
              </a:lnSpc>
            </a:pPr>
            <a:r>
              <a:rPr lang="zh-CN" altLang="en-US" sz="2100" b="1" strike="noStrike" noProof="1">
                <a:latin typeface="+mj-ea"/>
                <a:ea typeface="+mj-ea"/>
              </a:rPr>
              <a:t>苏联模</a:t>
            </a:r>
            <a:endParaRPr lang="zh-CN" altLang="en-US" sz="2100" b="1" strike="noStrike" noProof="1">
              <a:latin typeface="+mj-ea"/>
              <a:ea typeface="+mj-ea"/>
            </a:endParaRPr>
          </a:p>
          <a:p>
            <a:pPr algn="ctr" fontAlgn="auto">
              <a:lnSpc>
                <a:spcPct val="100000"/>
              </a:lnSpc>
            </a:pPr>
            <a:r>
              <a:rPr lang="zh-CN" altLang="en-US" sz="2100" b="1" strike="noStrike" noProof="1">
                <a:latin typeface="+mj-ea"/>
                <a:ea typeface="+mj-ea"/>
              </a:rPr>
              <a:t>式形成</a:t>
            </a:r>
            <a:endParaRPr lang="zh-CN" altLang="en-US" sz="2100" b="1" strike="noStrike" noProof="1">
              <a:latin typeface="+mj-ea"/>
              <a:ea typeface="+mj-ea"/>
            </a:endParaRPr>
          </a:p>
        </p:txBody>
      </p:sp>
      <p:sp>
        <p:nvSpPr>
          <p:cNvPr id="31" name="文本框 30"/>
          <p:cNvSpPr txBox="1"/>
          <p:nvPr>
            <p:custDataLst>
              <p:tags r:id="rId41"/>
            </p:custDataLst>
          </p:nvPr>
        </p:nvSpPr>
        <p:spPr>
          <a:xfrm>
            <a:off x="5667693" y="811689"/>
            <a:ext cx="3071812" cy="3762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lIns="67500" tIns="35100" rIns="67500" bIns="35100" rtlCol="0" anchor="b" anchorCtr="0">
            <a:noAutofit/>
          </a:bodyPr>
          <a:lstStyle>
            <a:defPPr>
              <a:defRPr lang="zh-CN"/>
            </a:defPPr>
            <a:lvl1pPr indent="0">
              <a:lnSpc>
                <a:spcPct val="130000"/>
              </a:lnSpc>
              <a:spcBef>
                <a:spcPts val="0"/>
              </a:spcBef>
              <a:buFont typeface="Arial" panose="020B0604020202020204" pitchFamily="34" charset="0"/>
              <a:buNone/>
              <a:defRPr sz="2400" b="0"/>
            </a:lvl1pPr>
            <a:lvl2pPr indent="0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None/>
              <a:defRPr sz="2400"/>
            </a:lvl2pPr>
            <a:lvl3pPr indent="0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None/>
              <a:defRPr sz="2000"/>
            </a:lvl3pPr>
            <a:lvl4pPr indent="0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None/>
            </a:lvl4pPr>
            <a:lvl5pPr indent="0">
              <a:lnSpc>
                <a:spcPct val="130000"/>
              </a:lnSpc>
              <a:spcBef>
                <a:spcPts val="1200"/>
              </a:spcBef>
              <a:buFont typeface="Arial" panose="020B0604020202020204" pitchFamily="34" charset="0"/>
              <a:buNone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 algn="ctr" fontAlgn="auto">
              <a:lnSpc>
                <a:spcPct val="100000"/>
              </a:lnSpc>
            </a:pPr>
            <a:r>
              <a:rPr lang="zh-CN" altLang="en-US" sz="2100" b="1" strike="noStrike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？</a:t>
            </a:r>
            <a:endParaRPr lang="zh-CN" altLang="en-US" sz="2100" b="1" strike="noStrike" noProof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30" name="文本框 29"/>
          <p:cNvSpPr txBox="1"/>
          <p:nvPr>
            <p:custDataLst>
              <p:tags r:id="rId42"/>
            </p:custDataLst>
          </p:nvPr>
        </p:nvSpPr>
        <p:spPr>
          <a:xfrm>
            <a:off x="5678488" y="1276509"/>
            <a:ext cx="3061017" cy="395289"/>
          </a:xfrm>
          <a:prstGeom prst="rect">
            <a:avLst/>
          </a:prstGeom>
          <a:noFill/>
          <a:ln w="9525" cap="flat" cmpd="sng">
            <a:solidFill>
              <a:srgbClr val="262626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lIns="67500" tIns="35100" rIns="67500" bIns="35100" anchor="b"/>
          <a:lstStyle/>
          <a:p>
            <a:pPr algn="ctr"/>
            <a:r>
              <a:rPr lang="zh-CN" altLang="en-US" sz="2100" b="1" dirty="0">
                <a:latin typeface="黑体" panose="02010609060101010101" pitchFamily="49" charset="-122"/>
                <a:ea typeface="黑体" panose="02010609060101010101" pitchFamily="49" charset="-122"/>
              </a:rPr>
              <a:t>苏联模式</a:t>
            </a:r>
            <a:endParaRPr lang="zh-CN" altLang="en-US" sz="21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13" grpId="0" bldLvl="0" animBg="1"/>
      <p:bldP spid="15" grpId="0" bldLvl="0" animBg="1"/>
      <p:bldP spid="3" grpId="0" animBg="1"/>
      <p:bldP spid="5" grpId="0" animBg="1"/>
      <p:bldP spid="31" grpId="0" bldLvl="0" animBg="1"/>
      <p:bldP spid="30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"/>
          <p:cNvSpPr txBox="1"/>
          <p:nvPr>
            <p:custDataLst>
              <p:tags r:id="rId1"/>
            </p:custDataLst>
          </p:nvPr>
        </p:nvSpPr>
        <p:spPr>
          <a:xfrm>
            <a:off x="611560" y="756285"/>
            <a:ext cx="4445000" cy="51943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一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社会主义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力量的壮大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93598" y="1573530"/>
            <a:ext cx="2486454" cy="1858114"/>
            <a:chOff x="-651" y="2703"/>
            <a:chExt cx="6309" cy="6712"/>
          </a:xfrm>
        </p:grpSpPr>
        <p:sp>
          <p:nvSpPr>
            <p:cNvPr id="8" name="Text Box 11"/>
            <p:cNvSpPr txBox="1"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-651" y="2703"/>
              <a:ext cx="3837" cy="193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74315" tIns="37157" rIns="74315" bIns="37157">
              <a:spAutoFit/>
            </a:bodyPr>
            <a:lstStyle/>
            <a:p>
              <a:pPr defTabSz="990600">
                <a:lnSpc>
                  <a:spcPct val="125000"/>
                </a:lnSpc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亚洲四国：</a:t>
              </a:r>
              <a:endPara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34504" name="矩形 9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3484" y="2703"/>
              <a:ext cx="2174" cy="67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74315" tIns="37157" rIns="74315" bIns="37157">
              <a:spAutoFit/>
            </a:bodyPr>
            <a:lstStyle/>
            <a:p>
              <a:pPr defTabSz="990600">
                <a:lnSpc>
                  <a:spcPct val="125000"/>
                </a:lnSpc>
              </a:pPr>
              <a:r>
                <a:rPr lang="zh-CN" altLang="en-US" sz="24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中国</a:t>
              </a:r>
              <a:endPara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defTabSz="990600">
                <a:lnSpc>
                  <a:spcPct val="125000"/>
                </a:lnSpc>
              </a:pPr>
              <a:r>
                <a:rPr lang="zh-CN" altLang="en-US" sz="24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朝鲜</a:t>
              </a:r>
              <a:endPara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defTabSz="990600">
                <a:lnSpc>
                  <a:spcPct val="125000"/>
                </a:lnSpc>
              </a:pPr>
              <a:r>
                <a:rPr lang="zh-CN" altLang="en-US" sz="24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越南</a:t>
              </a:r>
              <a:endPara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defTabSz="990600">
                <a:lnSpc>
                  <a:spcPct val="125000"/>
                </a:lnSpc>
              </a:pPr>
              <a:r>
                <a:rPr lang="zh-CN" altLang="en-US" sz="24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老挝</a:t>
              </a:r>
              <a:endPara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47395" y="3423384"/>
            <a:ext cx="2366485" cy="447796"/>
            <a:chOff x="2" y="6920"/>
            <a:chExt cx="4394" cy="1614"/>
          </a:xfrm>
        </p:grpSpPr>
        <p:sp>
          <p:nvSpPr>
            <p:cNvPr id="6" name="Text Box 13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2" y="6932"/>
              <a:ext cx="3046" cy="16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74315" tIns="37157" rIns="74315" bIns="37157">
              <a:spAutoFit/>
            </a:bodyPr>
            <a:lstStyle/>
            <a:p>
              <a:pPr defTabSz="990600">
                <a:spcBef>
                  <a:spcPct val="50000"/>
                </a:spcBef>
              </a:pPr>
              <a:r>
                <a:rPr lang="zh-CN" altLang="en-US" sz="24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拉美一国：</a:t>
              </a:r>
              <a:endPara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34505" name="矩形 10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auto">
            <a:xfrm>
              <a:off x="2964" y="6920"/>
              <a:ext cx="1432" cy="16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74315" tIns="37157" rIns="74315" bIns="37157">
              <a:spAutoFit/>
            </a:bodyPr>
            <a:lstStyle/>
            <a:p>
              <a:pPr defTabSz="990600"/>
              <a:r>
                <a:rPr lang="zh-CN" altLang="en-US" sz="2400" b="1" dirty="0">
                  <a:solidFill>
                    <a:srgbClr val="00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古巴</a:t>
              </a:r>
              <a:endPara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7" name="椭圆 6"/>
          <p:cNvSpPr/>
          <p:nvPr>
            <p:custDataLst>
              <p:tags r:id="rId6"/>
            </p:custDataLst>
          </p:nvPr>
        </p:nvSpPr>
        <p:spPr>
          <a:xfrm>
            <a:off x="2374274" y="1628033"/>
            <a:ext cx="707975" cy="427776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5000"/>
              </a:lnSpc>
            </a:pPr>
            <a:endParaRPr lang="zh-CN" altLang="en-US" sz="1350" dirty="0">
              <a:ea typeface="黑体" panose="02010609060101010101" pitchFamily="49" charset="-122"/>
            </a:endParaRPr>
          </a:p>
        </p:txBody>
      </p:sp>
      <p:pic>
        <p:nvPicPr>
          <p:cNvPr id="28" name="图片 27" descr="QQ截图20200731114033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3851920" y="1275715"/>
            <a:ext cx="4683760" cy="27571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文本框 14"/>
          <p:cNvSpPr txBox="1"/>
          <p:nvPr>
            <p:custDataLst>
              <p:tags r:id="rId9"/>
            </p:custDataLst>
          </p:nvPr>
        </p:nvSpPr>
        <p:spPr>
          <a:xfrm>
            <a:off x="747395" y="4228465"/>
            <a:ext cx="7167880" cy="4940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noFill/>
            <a:prstDash val="solid"/>
          </a:ln>
        </p:spPr>
        <p:txBody>
          <a:bodyPr wrap="square" rtlCol="0" anchor="t">
            <a:no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24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 pitchFamily="34" charset="0"/>
              </a:rPr>
              <a:t>社会主义</a:t>
            </a:r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 pitchFamily="34" charset="0"/>
              </a:rPr>
              <a:t>从一国发展到多国，</a:t>
            </a:r>
            <a:r>
              <a:rPr lang="zh-CN" altLang="en-US" sz="24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 pitchFamily="34" charset="0"/>
              </a:rPr>
              <a:t>力量逐渐壮大。</a:t>
            </a:r>
            <a:endParaRPr lang="zh-CN" altLang="en-US" sz="24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619429" y="759329"/>
            <a:ext cx="332365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ea"/>
                <a:ea typeface="+mj-ea"/>
              </a:rPr>
              <a:t>1.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ea"/>
                <a:ea typeface="+mj-ea"/>
              </a:rPr>
              <a:t>苏联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ea"/>
                <a:ea typeface="+mj-ea"/>
              </a:rPr>
              <a:t>模式推广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ea"/>
                <a:ea typeface="+mj-ea"/>
              </a:rPr>
              <a:t>的</a:t>
            </a:r>
            <a:r>
              <a:rPr lang="zh-CN" altLang="en-US" sz="2400" b="1" dirty="0">
                <a:solidFill>
                  <a:srgbClr val="0070C0"/>
                </a:solidFill>
                <a:latin typeface="+mj-ea"/>
                <a:ea typeface="+mj-ea"/>
              </a:rPr>
              <a:t>背景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1439112" y="2551948"/>
            <a:ext cx="32670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建立“经互会”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+mj-ea"/>
              <a:cs typeface="+mn-cs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1420665" y="3015740"/>
            <a:ext cx="4608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rtl="0">
              <a:buClrTx/>
              <a:buSzTx/>
              <a:buFontTx/>
              <a:defRPr kumimoji="0" sz="2400" b="1" strike="noStrike" cap="none" spc="0" normalizeH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defRPr>
            </a:lvl1pPr>
          </a:lstStyle>
          <a:p>
            <a:r>
              <a:rPr lang="zh-CN" altLang="en-US" dirty="0">
                <a:sym typeface="宋体" panose="02010600030101010101" pitchFamily="2" charset="-122"/>
              </a:rPr>
              <a:t>成立“共产党和工人党情报局”</a:t>
            </a:r>
            <a:endParaRPr lang="zh-CN" altLang="en-US" dirty="0">
              <a:sym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>
            <p:custDataLst>
              <p:tags r:id="rId4"/>
            </p:custDataLst>
          </p:nvPr>
        </p:nvSpPr>
        <p:spPr>
          <a:xfrm>
            <a:off x="1439112" y="3579862"/>
            <a:ext cx="45927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rtl="0">
              <a:buClrTx/>
              <a:buSzTx/>
              <a:buFontTx/>
              <a:defRPr kumimoji="0" sz="2400" b="1" strike="noStrike" cap="none" spc="0" normalizeH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defRPr>
            </a:lvl1pPr>
          </a:lstStyle>
          <a:p>
            <a:r>
              <a:rPr lang="zh-CN" altLang="en-US" dirty="0">
                <a:sym typeface="宋体" panose="02010600030101010101" pitchFamily="2" charset="-122"/>
              </a:rPr>
              <a:t>进行“大清洗”运动</a:t>
            </a:r>
            <a:endParaRPr lang="zh-CN" altLang="en-US" dirty="0">
              <a:sym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5"/>
            </p:custDataLst>
          </p:nvPr>
        </p:nvSpPr>
        <p:spPr>
          <a:xfrm>
            <a:off x="1397893" y="4083918"/>
            <a:ext cx="74888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rtl="0">
              <a:buClrTx/>
              <a:buSzTx/>
              <a:buFontTx/>
              <a:defRPr kumimoji="0" sz="2400" b="1" strike="noStrike" cap="none" spc="0" normalizeH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defRPr>
            </a:lvl1pPr>
          </a:lstStyle>
          <a:p>
            <a:r>
              <a:rPr lang="zh-CN" altLang="en-US" sz="2200" dirty="0">
                <a:sym typeface="宋体" panose="02010600030101010101" pitchFamily="2" charset="-122"/>
              </a:rPr>
              <a:t>与中国建立外交关系；缔结</a:t>
            </a:r>
            <a:r>
              <a:rPr lang="en-US" altLang="zh-CN" sz="2200" dirty="0">
                <a:sym typeface="宋体" panose="02010600030101010101" pitchFamily="2" charset="-122"/>
              </a:rPr>
              <a:t>《</a:t>
            </a:r>
            <a:r>
              <a:rPr lang="zh-CN" altLang="en-US" sz="2200" dirty="0">
                <a:sym typeface="宋体" panose="02010600030101010101" pitchFamily="2" charset="-122"/>
              </a:rPr>
              <a:t>中苏友好同盟互助条约</a:t>
            </a:r>
            <a:r>
              <a:rPr lang="en-US" altLang="zh-CN" sz="2200" dirty="0">
                <a:sym typeface="宋体" panose="02010600030101010101" pitchFamily="2" charset="-122"/>
              </a:rPr>
              <a:t>》</a:t>
            </a:r>
            <a:r>
              <a:rPr lang="zh-CN" altLang="en-US" sz="2200" dirty="0">
                <a:sym typeface="宋体" panose="02010600030101010101" pitchFamily="2" charset="-122"/>
              </a:rPr>
              <a:t>条约</a:t>
            </a:r>
            <a:endParaRPr lang="zh-CN" altLang="en-US" sz="2200" dirty="0">
              <a:sym typeface="宋体" panose="02010600030101010101" pitchFamily="2" charset="-122"/>
            </a:endParaRPr>
          </a:p>
        </p:txBody>
      </p:sp>
      <p:sp>
        <p:nvSpPr>
          <p:cNvPr id="11" name="TextBox 10"/>
          <p:cNvSpPr txBox="1"/>
          <p:nvPr>
            <p:custDataLst>
              <p:tags r:id="rId6"/>
            </p:custDataLst>
          </p:nvPr>
        </p:nvSpPr>
        <p:spPr>
          <a:xfrm>
            <a:off x="464966" y="1198875"/>
            <a:ext cx="8280920" cy="93871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200" b="1" dirty="0" smtClean="0">
                <a:latin typeface="+mj-ea"/>
                <a:ea typeface="+mj-ea"/>
                <a:cs typeface="微软雅黑" panose="020B0503020204020204" charset="-122"/>
              </a:rPr>
              <a:t>（</a:t>
            </a:r>
            <a:r>
              <a:rPr lang="en-US" altLang="zh-CN" sz="2200" b="1" dirty="0" smtClean="0">
                <a:latin typeface="+mj-ea"/>
                <a:ea typeface="+mj-ea"/>
                <a:cs typeface="微软雅黑" panose="020B0503020204020204" charset="-122"/>
              </a:rPr>
              <a:t>1</a:t>
            </a:r>
            <a:r>
              <a:rPr lang="zh-CN" altLang="en-US" sz="2200" b="1" dirty="0" smtClean="0">
                <a:latin typeface="+mj-ea"/>
                <a:ea typeface="+mj-ea"/>
                <a:cs typeface="微软雅黑" panose="020B0503020204020204" charset="-122"/>
              </a:rPr>
              <a:t>）社会主义</a:t>
            </a:r>
            <a:r>
              <a:rPr lang="zh-CN" altLang="en-US" sz="2200" b="1" dirty="0">
                <a:latin typeface="+mj-ea"/>
                <a:ea typeface="+mj-ea"/>
                <a:cs typeface="微软雅黑" panose="020B0503020204020204" charset="-122"/>
              </a:rPr>
              <a:t>力量的</a:t>
            </a:r>
            <a:r>
              <a:rPr lang="zh-CN" altLang="en-US" sz="2200" b="1" dirty="0" smtClean="0">
                <a:latin typeface="+mj-ea"/>
                <a:ea typeface="+mj-ea"/>
                <a:cs typeface="微软雅黑" panose="020B0503020204020204" charset="-122"/>
              </a:rPr>
              <a:t>壮大</a:t>
            </a:r>
            <a:endParaRPr lang="en-US" altLang="zh-CN" sz="2200" b="1" dirty="0" smtClean="0">
              <a:latin typeface="+mj-ea"/>
              <a:ea typeface="+mj-ea"/>
              <a:cs typeface="微软雅黑" panose="020B0503020204020204" charset="-122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2200" b="1" dirty="0" smtClean="0">
                <a:latin typeface="+mj-ea"/>
                <a:ea typeface="+mj-ea"/>
                <a:cs typeface="微软雅黑" panose="020B0503020204020204" charset="-122"/>
              </a:rPr>
              <a:t>（</a:t>
            </a:r>
            <a:r>
              <a:rPr lang="en-US" altLang="zh-CN" sz="2200" b="1" dirty="0" smtClean="0">
                <a:latin typeface="+mj-ea"/>
                <a:ea typeface="+mj-ea"/>
                <a:cs typeface="微软雅黑" panose="020B0503020204020204" charset="-122"/>
              </a:rPr>
              <a:t>2</a:t>
            </a:r>
            <a:r>
              <a:rPr lang="zh-CN" altLang="en-US" sz="2200" b="1" dirty="0" smtClean="0">
                <a:latin typeface="+mj-ea"/>
                <a:ea typeface="+mj-ea"/>
                <a:cs typeface="微软雅黑" panose="020B0503020204020204" charset="-122"/>
              </a:rPr>
              <a:t>）冷战局面的形成，苏联要求东欧国家与自己保持高度一致</a:t>
            </a:r>
            <a:endParaRPr lang="zh-CN" altLang="en-US" sz="2200" b="1" dirty="0" smtClean="0">
              <a:latin typeface="+mj-ea"/>
              <a:ea typeface="+mj-ea"/>
              <a:cs typeface="微软雅黑" panose="020B0503020204020204" charset="-122"/>
            </a:endParaRPr>
          </a:p>
        </p:txBody>
      </p:sp>
      <p:sp>
        <p:nvSpPr>
          <p:cNvPr id="13" name="文本框 3"/>
          <p:cNvSpPr txBox="1"/>
          <p:nvPr>
            <p:custDataLst>
              <p:tags r:id="rId7"/>
            </p:custDataLst>
          </p:nvPr>
        </p:nvSpPr>
        <p:spPr>
          <a:xfrm>
            <a:off x="666115" y="2074085"/>
            <a:ext cx="332365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2.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苏联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模式推广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的表现</a:t>
            </a:r>
            <a:endParaRPr kumimoji="0" lang="zh-CN" alt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16" name="TextBox 2"/>
          <p:cNvSpPr txBox="1"/>
          <p:nvPr>
            <p:custDataLst>
              <p:tags r:id="rId8"/>
            </p:custDataLst>
          </p:nvPr>
        </p:nvSpPr>
        <p:spPr>
          <a:xfrm>
            <a:off x="619781" y="2931790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2"/>
                </a:solidFill>
                <a:latin typeface="+mj-ea"/>
                <a:ea typeface="+mj-ea"/>
              </a:rPr>
              <a:t>东欧</a:t>
            </a:r>
            <a:endParaRPr lang="zh-CN" altLang="en-US" sz="2400" b="1" dirty="0" smtClean="0">
              <a:solidFill>
                <a:schemeClr val="accent2"/>
              </a:solidFill>
              <a:latin typeface="+mj-ea"/>
              <a:ea typeface="+mj-ea"/>
            </a:endParaRPr>
          </a:p>
        </p:txBody>
      </p:sp>
      <p:sp>
        <p:nvSpPr>
          <p:cNvPr id="17" name="TextBox 11"/>
          <p:cNvSpPr txBox="1"/>
          <p:nvPr>
            <p:custDataLst>
              <p:tags r:id="rId9"/>
            </p:custDataLst>
          </p:nvPr>
        </p:nvSpPr>
        <p:spPr>
          <a:xfrm>
            <a:off x="619781" y="4048459"/>
            <a:ext cx="803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2"/>
                </a:solidFill>
                <a:latin typeface="+mj-ea"/>
                <a:ea typeface="+mj-ea"/>
              </a:rPr>
              <a:t>中国</a:t>
            </a:r>
            <a:endParaRPr lang="zh-CN" altLang="en-US" sz="2400" b="1" dirty="0" smtClean="0">
              <a:solidFill>
                <a:schemeClr val="accent2"/>
              </a:solidFill>
              <a:latin typeface="+mj-ea"/>
              <a:ea typeface="+mj-ea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  <p:bldP spid="3" grpId="0" bldLvl="0" animBg="1"/>
      <p:bldP spid="9" grpId="0" bldLvl="0" animBg="1"/>
      <p:bldP spid="10" grpId="0" bldLvl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文本框 99"/>
          <p:cNvSpPr/>
          <p:nvPr>
            <p:custDataLst>
              <p:tags r:id="rId1"/>
            </p:custDataLst>
          </p:nvPr>
        </p:nvSpPr>
        <p:spPr>
          <a:xfrm>
            <a:off x="259080" y="772160"/>
            <a:ext cx="8626475" cy="191975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400" b="1" dirty="0" err="1" smtClean="0">
                <a:latin typeface="黑体" panose="02010609060101010101" pitchFamily="49" charset="-122"/>
                <a:ea typeface="黑体" panose="02010609060101010101" pitchFamily="49" charset="-122"/>
              </a:rPr>
              <a:t>中苏互助局面的出现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en-US" altLang="zh-CN" sz="2300" b="1" dirty="0">
                <a:latin typeface="黑体" panose="02010609060101010101" pitchFamily="49" charset="-122"/>
                <a:ea typeface="黑体" panose="02010609060101010101" pitchFamily="49" charset="-122"/>
              </a:rPr>
              <a:t>（1）1949年，</a:t>
            </a:r>
            <a:r>
              <a:rPr lang="zh-CN" altLang="en-US" sz="2300" b="1" dirty="0">
                <a:latin typeface="黑体" panose="02010609060101010101" pitchFamily="49" charset="-122"/>
                <a:ea typeface="黑体" panose="02010609060101010101" pitchFamily="49" charset="-122"/>
              </a:rPr>
              <a:t>中苏建交</a:t>
            </a:r>
            <a:r>
              <a:rPr lang="en-US" altLang="zh-CN" sz="2300" b="1" dirty="0">
                <a:latin typeface="黑体" panose="02010609060101010101" pitchFamily="49" charset="-122"/>
                <a:ea typeface="黑体" panose="02010609060101010101" pitchFamily="49" charset="-122"/>
              </a:rPr>
              <a:t>。1950年，缔结</a:t>
            </a:r>
            <a:r>
              <a:rPr lang="zh-CN" altLang="en-US" sz="2300" b="1" dirty="0">
                <a:latin typeface="黑体" panose="02010609060101010101" pitchFamily="49" charset="-122"/>
                <a:ea typeface="黑体" panose="02010609060101010101" pitchFamily="49" charset="-122"/>
              </a:rPr>
              <a:t>《中苏</a:t>
            </a:r>
            <a:r>
              <a:rPr lang="en-US" altLang="zh-CN" sz="2300" b="1" dirty="0">
                <a:latin typeface="黑体" panose="02010609060101010101" pitchFamily="49" charset="-122"/>
                <a:ea typeface="黑体" panose="02010609060101010101" pitchFamily="49" charset="-122"/>
              </a:rPr>
              <a:t>友好同盟互助条约</a:t>
            </a:r>
            <a:r>
              <a:rPr lang="zh-CN" altLang="en-US" sz="23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zh-CN" altLang="en-US" sz="23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）影响：苏联成为新中国很重要的支持，新中国掀起了学习苏联的热潮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。加强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了社会主义阵营力量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3556" name="Picture 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475656" y="2715360"/>
            <a:ext cx="2520280" cy="19566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557" name="Picture 4" descr="https://gss2.bdstatic.com/-fo3dSag_xI4khGkpoWK1HF6hhy/baike/c0%3Dbaike80%2C5%2C5%2C80%2C26/sign=a971162f8a82b90129a0cb6112e4c212/96dda144ad345982d43ad89a0cf431adcbef8401.jpg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/>
          <a:srcRect l="3657" t="2731" r="2029" b="2185"/>
          <a:stretch>
            <a:fillRect/>
          </a:stretch>
        </p:blipFill>
        <p:spPr>
          <a:xfrm>
            <a:off x="5292080" y="2785143"/>
            <a:ext cx="2621538" cy="18869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3"/>
          <p:cNvSpPr txBox="1"/>
          <p:nvPr>
            <p:custDataLst>
              <p:tags r:id="rId1"/>
            </p:custDataLst>
          </p:nvPr>
        </p:nvSpPr>
        <p:spPr>
          <a:xfrm>
            <a:off x="625321" y="843558"/>
            <a:ext cx="332365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0070C0"/>
                </a:solidFill>
                <a:latin typeface="+mj-ea"/>
                <a:ea typeface="+mj-ea"/>
              </a:rPr>
              <a:t>3.</a:t>
            </a:r>
            <a:r>
              <a:rPr lang="zh-CN" altLang="en-US" sz="2400" b="1" dirty="0" smtClean="0">
                <a:solidFill>
                  <a:srgbClr val="0070C0"/>
                </a:solidFill>
                <a:latin typeface="+mj-ea"/>
                <a:ea typeface="+mj-ea"/>
              </a:rPr>
              <a:t>苏联</a:t>
            </a:r>
            <a:r>
              <a:rPr lang="zh-CN" altLang="en-US" sz="2400" b="1" dirty="0">
                <a:solidFill>
                  <a:srgbClr val="0070C0"/>
                </a:solidFill>
                <a:latin typeface="+mj-ea"/>
                <a:ea typeface="+mj-ea"/>
              </a:rPr>
              <a:t>模式推广的影响</a:t>
            </a:r>
            <a:endParaRPr lang="zh-CN" altLang="en-US" sz="2400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4" name="文本框 8"/>
          <p:cNvSpPr txBox="1"/>
          <p:nvPr>
            <p:custDataLst>
              <p:tags r:id="rId2"/>
            </p:custDataLst>
          </p:nvPr>
        </p:nvSpPr>
        <p:spPr>
          <a:xfrm>
            <a:off x="601450" y="1419622"/>
            <a:ext cx="83138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rtl="0">
              <a:buClrTx/>
              <a:buSzTx/>
              <a:buFontTx/>
              <a:defRPr kumimoji="0" sz="2200" b="1" strike="noStrike" cap="none" spc="0" normalizeH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defRPr>
            </a:lvl1pPr>
          </a:lstStyle>
          <a:p>
            <a:pPr marL="360045" indent="-360045">
              <a:lnSpc>
                <a:spcPct val="125000"/>
              </a:lnSpc>
            </a:pPr>
            <a:r>
              <a:rPr lang="zh-CN" altLang="en-US" sz="2400" dirty="0"/>
              <a:t>①帮助东欧国家克服了战后经济困难，同时将成员国的经济纳入苏联计划经济的轨道</a:t>
            </a:r>
            <a:endParaRPr lang="zh-CN" altLang="en-US" sz="2400" dirty="0">
              <a:sym typeface="宋体" panose="02010600030101010101" pitchFamily="2" charset="-122"/>
            </a:endParaRPr>
          </a:p>
        </p:txBody>
      </p:sp>
      <p:sp>
        <p:nvSpPr>
          <p:cNvPr id="5" name="文本框 9"/>
          <p:cNvSpPr txBox="1"/>
          <p:nvPr>
            <p:custDataLst>
              <p:tags r:id="rId3"/>
            </p:custDataLst>
          </p:nvPr>
        </p:nvSpPr>
        <p:spPr>
          <a:xfrm>
            <a:off x="625321" y="2425583"/>
            <a:ext cx="3975735" cy="490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rtl="0">
              <a:buClrTx/>
              <a:buSzTx/>
              <a:buFontTx/>
              <a:defRPr kumimoji="0" sz="2200" b="1" strike="noStrike" cap="none" spc="0" normalizeH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defRPr>
            </a:lvl1pPr>
          </a:lstStyle>
          <a:p>
            <a:pPr>
              <a:lnSpc>
                <a:spcPct val="125000"/>
              </a:lnSpc>
            </a:pPr>
            <a:r>
              <a:rPr lang="zh-CN" altLang="en-US" sz="2400" dirty="0">
                <a:sym typeface="宋体" panose="02010600030101010101" pitchFamily="2" charset="-122"/>
              </a:rPr>
              <a:t>②加强了对东欧各国的控制</a:t>
            </a:r>
            <a:endParaRPr lang="zh-CN" altLang="en-US" sz="2400" dirty="0">
              <a:sym typeface="宋体" panose="02010600030101010101" pitchFamily="2" charset="-122"/>
            </a:endParaRPr>
          </a:p>
        </p:txBody>
      </p:sp>
      <p:sp>
        <p:nvSpPr>
          <p:cNvPr id="6" name="文本框 10"/>
          <p:cNvSpPr txBox="1"/>
          <p:nvPr>
            <p:custDataLst>
              <p:tags r:id="rId4"/>
            </p:custDataLst>
          </p:nvPr>
        </p:nvSpPr>
        <p:spPr>
          <a:xfrm>
            <a:off x="628225" y="3003798"/>
            <a:ext cx="505158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rtl="0">
              <a:buClrTx/>
              <a:buSzTx/>
              <a:buFontTx/>
              <a:defRPr kumimoji="0" sz="2200" b="1" strike="noStrike" cap="none" spc="0" normalizeH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defRPr>
            </a:lvl1pPr>
          </a:lstStyle>
          <a:p>
            <a:pPr>
              <a:lnSpc>
                <a:spcPct val="125000"/>
              </a:lnSpc>
            </a:pPr>
            <a:r>
              <a:rPr lang="zh-CN" altLang="en-US" sz="2400" dirty="0">
                <a:sym typeface="宋体" panose="02010600030101010101" pitchFamily="2" charset="-122"/>
              </a:rPr>
              <a:t>③加强了社会主义阵营的力量</a:t>
            </a:r>
            <a:endParaRPr lang="zh-CN" altLang="en-US" sz="2400" dirty="0">
              <a:sym typeface="宋体" panose="02010600030101010101" pitchFamily="2" charset="-122"/>
            </a:endParaRPr>
          </a:p>
        </p:txBody>
      </p:sp>
      <p:sp>
        <p:nvSpPr>
          <p:cNvPr id="7" name="文本框 11"/>
          <p:cNvSpPr txBox="1"/>
          <p:nvPr>
            <p:custDataLst>
              <p:tags r:id="rId5"/>
            </p:custDataLst>
          </p:nvPr>
        </p:nvSpPr>
        <p:spPr>
          <a:xfrm>
            <a:off x="601450" y="3562197"/>
            <a:ext cx="4070350" cy="490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rtl="0">
              <a:buClrTx/>
              <a:buSzTx/>
              <a:buFontTx/>
              <a:defRPr kumimoji="0" sz="2200" b="1" strike="noStrike" cap="none" spc="0" normalizeH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+mj-ea"/>
              </a:defRPr>
            </a:lvl1pPr>
          </a:lstStyle>
          <a:p>
            <a:pPr>
              <a:lnSpc>
                <a:spcPct val="125000"/>
              </a:lnSpc>
            </a:pPr>
            <a:r>
              <a:rPr lang="zh-CN" altLang="en-US" sz="2400" dirty="0">
                <a:sym typeface="宋体" panose="02010600030101010101" pitchFamily="2" charset="-122"/>
              </a:rPr>
              <a:t>④推动了两极格局的形成</a:t>
            </a:r>
            <a:endParaRPr lang="zh-CN" altLang="en-US" sz="2400" dirty="0">
              <a:sym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  <p:bldP spid="7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88042" y="799738"/>
            <a:ext cx="2488565" cy="2025779"/>
            <a:chOff x="539750" y="777240"/>
            <a:chExt cx="2488565" cy="2025779"/>
          </a:xfrm>
        </p:grpSpPr>
        <p:sp>
          <p:nvSpPr>
            <p:cNvPr id="24578" name="Text Box 2"/>
            <p:cNvSpPr txBox="1"/>
            <p:nvPr>
              <p:custDataLst>
                <p:tags r:id="rId1"/>
              </p:custDataLst>
            </p:nvPr>
          </p:nvSpPr>
          <p:spPr>
            <a:xfrm>
              <a:off x="539750" y="2399159"/>
              <a:ext cx="2487930" cy="40386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noAutofit/>
            </a:bodyPr>
            <a:lstStyle/>
            <a:p>
              <a:r>
                <a:rPr lang="en-US" altLang="zh-CN" sz="2000" b="1" dirty="0">
                  <a:solidFill>
                    <a:srgbClr val="FF3300"/>
                  </a:solidFill>
                  <a:latin typeface="+mj-ea"/>
                  <a:ea typeface="+mj-ea"/>
                </a:rPr>
                <a:t>1953</a:t>
              </a:r>
              <a:r>
                <a:rPr lang="zh-CN" altLang="en-US" sz="2000" b="1" dirty="0">
                  <a:solidFill>
                    <a:srgbClr val="FF3300"/>
                  </a:solidFill>
                  <a:latin typeface="+mj-ea"/>
                  <a:ea typeface="+mj-ea"/>
                </a:rPr>
                <a:t>年，斯大林逝世</a:t>
              </a:r>
              <a:endParaRPr lang="zh-CN" altLang="en-US" sz="2000" b="1" dirty="0">
                <a:solidFill>
                  <a:srgbClr val="FF3300"/>
                </a:solidFill>
                <a:latin typeface="+mj-ea"/>
                <a:ea typeface="+mj-ea"/>
              </a:endParaRPr>
            </a:p>
          </p:txBody>
        </p:sp>
        <p:pic>
          <p:nvPicPr>
            <p:cNvPr id="24579" name="Picture 3" descr="in state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539750" y="777240"/>
              <a:ext cx="2488565" cy="1610995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3610627" y="821700"/>
            <a:ext cx="5057512" cy="38164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01600" dist="50800" dir="5400000" algn="ctr" rotWithShape="0">
              <a:schemeClr val="bg1">
                <a:alpha val="60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ea"/>
                <a:ea typeface="+mj-ea"/>
              </a:rPr>
              <a:t>    </a:t>
            </a:r>
            <a:r>
              <a:rPr kumimoji="0" lang="zh-CN" alt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ea"/>
                <a:ea typeface="+mj-ea"/>
              </a:rPr>
              <a:t>苏联的农业和轻工业发展速度和重工业相比，差距十分悬殊。1926--1940年，重工业年平均增长</a:t>
            </a:r>
            <a:r>
              <a:rPr kumimoji="0" lang="zh-CN" altLang="en-US" sz="23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ea"/>
                <a:ea typeface="+mj-ea"/>
              </a:rPr>
              <a:t>21.9%</a:t>
            </a:r>
            <a:r>
              <a:rPr kumimoji="0" lang="zh-CN" alt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ea"/>
                <a:ea typeface="+mj-ea"/>
              </a:rPr>
              <a:t>，轻工业只有</a:t>
            </a:r>
            <a:r>
              <a:rPr lang="zh-CN" altLang="en-US" sz="23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14.1%</a:t>
            </a:r>
            <a:r>
              <a:rPr kumimoji="0" lang="zh-CN" alt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ea"/>
                <a:ea typeface="+mj-ea"/>
              </a:rPr>
              <a:t>，农业只有</a:t>
            </a:r>
            <a:r>
              <a:rPr lang="zh-CN" altLang="en-US" sz="23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1.5%</a:t>
            </a:r>
            <a:r>
              <a:rPr kumimoji="0" lang="zh-CN" alt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ea"/>
                <a:ea typeface="+mj-ea"/>
              </a:rPr>
              <a:t>。</a:t>
            </a:r>
            <a:endParaRPr kumimoji="0" lang="zh-CN" altLang="en-US" sz="23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j-ea"/>
              <a:ea typeface="+mj-ea"/>
            </a:endParaRPr>
          </a:p>
          <a:p>
            <a:pPr marL="0" marR="0" lvl="0" indent="0" algn="just" defTabSz="914400" rtl="0" eaLnBrk="1" fontAlgn="base" latinLnBrk="0" hangingPunct="1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300" b="1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ea"/>
                <a:ea typeface="+mj-ea"/>
              </a:rPr>
              <a:t>    1949年，苏联爆炸了第一颗原子弹，成为第二个核大国之时，每年皮鞋产量仅163万双，全国一亿七千万人口平均</a:t>
            </a:r>
            <a:r>
              <a:rPr lang="zh-CN" altLang="en-US" sz="23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每人不到一双皮鞋</a:t>
            </a:r>
            <a:r>
              <a:rPr kumimoji="0" lang="zh-CN" altLang="en-US" sz="2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j-ea"/>
                <a:ea typeface="+mj-ea"/>
              </a:rPr>
              <a:t>……</a:t>
            </a:r>
            <a:endParaRPr kumimoji="0" lang="en-US" altLang="zh-CN" sz="23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pic>
        <p:nvPicPr>
          <p:cNvPr id="29698" name="图片 2560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26354" y="2916872"/>
            <a:ext cx="2411939" cy="16821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TextBox 10"/>
          <p:cNvSpPr txBox="1"/>
          <p:nvPr>
            <p:custDataLst>
              <p:tags r:id="rId7"/>
            </p:custDataLst>
          </p:nvPr>
        </p:nvSpPr>
        <p:spPr>
          <a:xfrm>
            <a:off x="2411760" y="123478"/>
            <a:ext cx="4445000" cy="51943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二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苏联的发展与改革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0" name="Object 2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497607" y="852805"/>
          <a:ext cx="3024336" cy="1534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" r:id="rId2" imgW="2400300" imgH="1647825" progId="Excel.Sheet.8">
                  <p:embed/>
                </p:oleObj>
              </mc:Choice>
              <mc:Fallback>
                <p:oleObj name="" r:id="rId2" imgW="2400300" imgH="1647825" progId="Excel.Sheet.8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97607" y="852805"/>
                        <a:ext cx="3024336" cy="153454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1" name="Object 3"/>
          <p:cNvGraphicFramePr>
            <a:graphicFrameLocks noChangeAspect="1"/>
          </p:cNvGraphicFramePr>
          <p:nvPr>
            <p:custDataLst>
              <p:tags r:id="rId4"/>
            </p:custDataLst>
          </p:nvPr>
        </p:nvGraphicFramePr>
        <p:xfrm>
          <a:off x="467544" y="2643640"/>
          <a:ext cx="3242692" cy="19493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Worksheet" r:id="rId5" imgW="2400300" imgH="1647825" progId="Excel.Sheet.8">
                  <p:embed/>
                </p:oleObj>
              </mc:Choice>
              <mc:Fallback>
                <p:oleObj name="Worksheet" r:id="rId5" imgW="2400300" imgH="1647825" progId="Excel.Sheet.8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67544" y="2643640"/>
                        <a:ext cx="3242692" cy="194934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2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851920" y="852805"/>
            <a:ext cx="5040560" cy="3677920"/>
          </a:xfrm>
          <a:prstGeom prst="rect">
            <a:avLst/>
          </a:prstGeom>
          <a:solidFill>
            <a:schemeClr val="bg1">
              <a:lumMod val="85000"/>
            </a:schemeClr>
          </a:solidFill>
          <a:ln w="0">
            <a:noFill/>
          </a:ln>
          <a:effectLst>
            <a:outerShdw blurRad="101600" dist="50800" dir="5400000" algn="ctr" rotWithShape="0">
              <a:schemeClr val="bg1">
                <a:alpha val="60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l" defTabSz="914400" rtl="0" eaLnBrk="0" fontAlgn="base" hangingPunct="0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凡到过苏联的人会看到：一边是高耸的烟筒，军工联合体遍布全国，另一边则是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商店里空空的货物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；一边是广袤无际的肥沃土地，另一边则是人们排着长队在食品店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抢购食物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；一边是加加林早在1965年就幸运地成为世界上第一位宇航员，飞向太空，另一边则是直到苏联解体前，她的人民喜欢的羽绒服、牛仔裤、旅游鞋之类的物品，要靠中苏两国大大小小的“倒爷”们才能得到，甚至连孩子们喜欢的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泡泡糖和自动铅笔也没有一家工厂</a:t>
            </a: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能够提供。 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矩形 8"/>
          <p:cNvSpPr/>
          <p:nvPr>
            <p:custDataLst>
              <p:tags r:id="rId8"/>
            </p:custDataLst>
          </p:nvPr>
        </p:nvSpPr>
        <p:spPr>
          <a:xfrm>
            <a:off x="1400175" y="4530725"/>
            <a:ext cx="1219200" cy="306705"/>
          </a:xfrm>
          <a:prstGeom prst="rect">
            <a:avLst/>
          </a:prstGeom>
        </p:spPr>
        <p:txBody>
          <a:bodyPr wrap="none">
            <a:no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战略核武器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>
            <p:custDataLst>
              <p:tags r:id="rId9"/>
            </p:custDataLst>
          </p:nvPr>
        </p:nvSpPr>
        <p:spPr>
          <a:xfrm>
            <a:off x="1405890" y="2336935"/>
            <a:ext cx="1430655" cy="306705"/>
          </a:xfrm>
          <a:prstGeom prst="rect">
            <a:avLst/>
          </a:prstGeom>
        </p:spPr>
        <p:txBody>
          <a:bodyPr wrap="none">
            <a:no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常规武装力量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00.xml><?xml version="1.0" encoding="utf-8"?>
<p:tagLst xmlns:p="http://schemas.openxmlformats.org/presentationml/2006/main">
  <p:tag name="KSO_WM_SPECIAL_SOURCE" val="bdnull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KSO_WM_BEAUTIFY_FLAG" val="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KSO_WM_BEAUTIFY_FLAG" val=""/>
</p:tagLst>
</file>

<file path=ppt/tags/tag114.xml><?xml version="1.0" encoding="utf-8"?>
<p:tagLst xmlns:p="http://schemas.openxmlformats.org/presentationml/2006/main">
  <p:tag name="KSO_WM_BEAUTIFY_FLAG" val=""/>
</p:tagLst>
</file>

<file path=ppt/tags/tag115.xml><?xml version="1.0" encoding="utf-8"?>
<p:tagLst xmlns:p="http://schemas.openxmlformats.org/presentationml/2006/main">
  <p:tag name="KSO_WM_BEAUTIFY_FLAG" val=""/>
</p:tagLst>
</file>

<file path=ppt/tags/tag116.xml><?xml version="1.0" encoding="utf-8"?>
<p:tagLst xmlns:p="http://schemas.openxmlformats.org/presentationml/2006/main">
  <p:tag name="KSO_WM_BEAUTIFY_FLAG" val=""/>
</p:tagLst>
</file>

<file path=ppt/tags/tag117.xml><?xml version="1.0" encoding="utf-8"?>
<p:tagLst xmlns:p="http://schemas.openxmlformats.org/presentationml/2006/main">
  <p:tag name="KSO_WM_UNIT_TABLE_BEAUTIFY" val="smartTable{914202d2-edf4-4a2f-9b2d-301daebe0643}"/>
  <p:tag name="TABLE_SKINIDX" val="3"/>
  <p:tag name="TABLE_ENCOLOR" val="#FFFFFF"/>
  <p:tag name="TABLE_ENDDRAG_ORIGIN_RECT" val="669*327"/>
  <p:tag name="TABLE_ENDDRAG_RECT" val="26*65*669*327"/>
  <p:tag name="KSO_WM_BEAUTIFY_FLAG" val=""/>
</p:tagLst>
</file>

<file path=ppt/tags/tag118.xml><?xml version="1.0" encoding="utf-8"?>
<p:tagLst xmlns:p="http://schemas.openxmlformats.org/presentationml/2006/main">
  <p:tag name="KSO_WM_BEAUTIFY_FLAG" val=""/>
</p:tagLst>
</file>

<file path=ppt/tags/tag119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20.xml><?xml version="1.0" encoding="utf-8"?>
<p:tagLst xmlns:p="http://schemas.openxmlformats.org/presentationml/2006/main">
  <p:tag name="KSO_WM_BEAUTIFY_FLAG" val=""/>
</p:tagLst>
</file>

<file path=ppt/tags/tag121.xml><?xml version="1.0" encoding="utf-8"?>
<p:tagLst xmlns:p="http://schemas.openxmlformats.org/presentationml/2006/main">
  <p:tag name="KSO_WM_BEAUTIFY_FLAG" val=""/>
</p:tagLst>
</file>

<file path=ppt/tags/tag122.xml><?xml version="1.0" encoding="utf-8"?>
<p:tagLst xmlns:p="http://schemas.openxmlformats.org/presentationml/2006/main">
  <p:tag name="KSO_WM_BEAUTIFY_FLAG" val=""/>
</p:tagLst>
</file>

<file path=ppt/tags/tag123.xml><?xml version="1.0" encoding="utf-8"?>
<p:tagLst xmlns:p="http://schemas.openxmlformats.org/presentationml/2006/main">
  <p:tag name="KSO_WM_BEAUTIFY_FLAG" val=""/>
</p:tagLst>
</file>

<file path=ppt/tags/tag124.xml><?xml version="1.0" encoding="utf-8"?>
<p:tagLst xmlns:p="http://schemas.openxmlformats.org/presentationml/2006/main">
  <p:tag name="KSO_WM_BEAUTIFY_FLAG" val=""/>
</p:tagLst>
</file>

<file path=ppt/tags/tag125.xml><?xml version="1.0" encoding="utf-8"?>
<p:tagLst xmlns:p="http://schemas.openxmlformats.org/presentationml/2006/main">
  <p:tag name="KSO_WM_BEAUTIFY_FLAG" val=""/>
</p:tagLst>
</file>

<file path=ppt/tags/tag126.xml><?xml version="1.0" encoding="utf-8"?>
<p:tagLst xmlns:p="http://schemas.openxmlformats.org/presentationml/2006/main">
  <p:tag name="KSO_WM_BEAUTIFY_FLAG" val="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30.xml><?xml version="1.0" encoding="utf-8"?>
<p:tagLst xmlns:p="http://schemas.openxmlformats.org/presentationml/2006/main">
  <p:tag name="KSO_WM_BEAUTIFY_FLAG" val=""/>
</p:tagLst>
</file>

<file path=ppt/tags/tag131.xml><?xml version="1.0" encoding="utf-8"?>
<p:tagLst xmlns:p="http://schemas.openxmlformats.org/presentationml/2006/main">
  <p:tag name="AS_UNIQUEID" val="1185"/>
  <p:tag name="KSO_WM_BEAUTIFY_FLAG" val=""/>
</p:tagLst>
</file>

<file path=ppt/tags/tag132.xml><?xml version="1.0" encoding="utf-8"?>
<p:tagLst xmlns:p="http://schemas.openxmlformats.org/presentationml/2006/main">
  <p:tag name="KSO_WM_BEAUTIFY_FLAG" val="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BEAUTIFY_FLAG" val=""/>
</p:tagLst>
</file>

<file path=ppt/tags/tag139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40.xml><?xml version="1.0" encoding="utf-8"?>
<p:tagLst xmlns:p="http://schemas.openxmlformats.org/presentationml/2006/main">
  <p:tag name="KSO_WM_BEAUTIFY_FLAG" val=""/>
</p:tagLst>
</file>

<file path=ppt/tags/tag141.xml><?xml version="1.0" encoding="utf-8"?>
<p:tagLst xmlns:p="http://schemas.openxmlformats.org/presentationml/2006/main">
  <p:tag name="KSO_WM_BEAUTIFY_FLAG" val="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"/>
</p:tagLst>
</file>

<file path=ppt/tags/tag145.xml><?xml version="1.0" encoding="utf-8"?>
<p:tagLst xmlns:p="http://schemas.openxmlformats.org/presentationml/2006/main">
  <p:tag name="KSO_WM_BEAUTIFY_FLAG" val="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SPECIAL_SOURCE" val="bdnull"/>
</p:tagLst>
</file>

<file path=ppt/tags/tag148.xml><?xml version="1.0" encoding="utf-8"?>
<p:tagLst xmlns:p="http://schemas.openxmlformats.org/presentationml/2006/main">
  <p:tag name="AS_UNIQUEID" val="1185"/>
  <p:tag name="KSO_WM_BEAUTIFY_FLAG" val="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50.xml><?xml version="1.0" encoding="utf-8"?>
<p:tagLst xmlns:p="http://schemas.openxmlformats.org/presentationml/2006/main">
  <p:tag name="KSO_WM_BEAUTIFY_FLAG" val=""/>
</p:tagLst>
</file>

<file path=ppt/tags/tag151.xml><?xml version="1.0" encoding="utf-8"?>
<p:tagLst xmlns:p="http://schemas.openxmlformats.org/presentationml/2006/main">
  <p:tag name="KSO_WM_BEAUTIFY_FLAG" val="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SPECIAL_SOURCE" val="bdnull"/>
</p:tagLst>
</file>

<file path=ppt/tags/tag157.xml><?xml version="1.0" encoding="utf-8"?>
<p:tagLst xmlns:p="http://schemas.openxmlformats.org/presentationml/2006/main">
  <p:tag name="AS_UNIQUEID" val="1185"/>
  <p:tag name="KSO_WM_BEAUTIFY_FLAG" val=""/>
</p:tagLst>
</file>

<file path=ppt/tags/tag158.xml><?xml version="1.0" encoding="utf-8"?>
<p:tagLst xmlns:p="http://schemas.openxmlformats.org/presentationml/2006/main">
  <p:tag name="KSO_WM_BEAUTIFY_FLAG" val=""/>
</p:tagLst>
</file>

<file path=ppt/tags/tag159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KSO_WM_BEAUTIFY_FLAG" val=""/>
</p:tagLst>
</file>

<file path=ppt/tags/tag162.xml><?xml version="1.0" encoding="utf-8"?>
<p:tagLst xmlns:p="http://schemas.openxmlformats.org/presentationml/2006/main">
  <p:tag name="KSO_WM_BEAUTIFY_FLAG" val=""/>
</p:tagLst>
</file>

<file path=ppt/tags/tag163.xml><?xml version="1.0" encoding="utf-8"?>
<p:tagLst xmlns:p="http://schemas.openxmlformats.org/presentationml/2006/main">
  <p:tag name="KSO_WM_BEAUTIFY_FLAG" val=""/>
</p:tagLst>
</file>

<file path=ppt/tags/tag164.xml><?xml version="1.0" encoding="utf-8"?>
<p:tagLst xmlns:p="http://schemas.openxmlformats.org/presentationml/2006/main">
  <p:tag name="KSO_WM_BEAUTIFY_FLAG" val=""/>
</p:tagLst>
</file>

<file path=ppt/tags/tag165.xml><?xml version="1.0" encoding="utf-8"?>
<p:tagLst xmlns:p="http://schemas.openxmlformats.org/presentationml/2006/main">
  <p:tag name="KSO_WM_BEAUTIFY_FLAG" val=""/>
</p:tagLst>
</file>

<file path=ppt/tags/tag166.xml><?xml version="1.0" encoding="utf-8"?>
<p:tagLst xmlns:p="http://schemas.openxmlformats.org/presentationml/2006/main">
  <p:tag name="KSO_WM_BEAUTIFY_FLAG" val=""/>
</p:tagLst>
</file>

<file path=ppt/tags/tag167.xml><?xml version="1.0" encoding="utf-8"?>
<p:tagLst xmlns:p="http://schemas.openxmlformats.org/presentationml/2006/main">
  <p:tag name="KSO_WM_SPECIAL_SOURCE" val="bdnull"/>
</p:tagLst>
</file>

<file path=ppt/tags/tag168.xml><?xml version="1.0" encoding="utf-8"?>
<p:tagLst xmlns:p="http://schemas.openxmlformats.org/presentationml/2006/main">
  <p:tag name="KSO_WM_BEAUTIFY_FLAG" val=""/>
</p:tagLst>
</file>

<file path=ppt/tags/tag169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70.xml><?xml version="1.0" encoding="utf-8"?>
<p:tagLst xmlns:p="http://schemas.openxmlformats.org/presentationml/2006/main">
  <p:tag name="KSO_WM_BEAUTIFY_FLAG" val=""/>
</p:tagLst>
</file>

<file path=ppt/tags/tag171.xml><?xml version="1.0" encoding="utf-8"?>
<p:tagLst xmlns:p="http://schemas.openxmlformats.org/presentationml/2006/main">
  <p:tag name="KSO_WM_BEAUTIFY_FLAG" val=""/>
</p:tagLst>
</file>

<file path=ppt/tags/tag172.xml><?xml version="1.0" encoding="utf-8"?>
<p:tagLst xmlns:p="http://schemas.openxmlformats.org/presentationml/2006/main">
  <p:tag name="KSO_WM_BEAUTIFY_FLAG" val="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BEAUTIFY_FLAG" val=""/>
</p:tagLst>
</file>

<file path=ppt/tags/tag175.xml><?xml version="1.0" encoding="utf-8"?>
<p:tagLst xmlns:p="http://schemas.openxmlformats.org/presentationml/2006/main">
  <p:tag name="KSO_WM_BEAUTIFY_FLAG" val="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BEAUTIFY_FLAG" val=""/>
</p:tagLst>
</file>

<file path=ppt/tags/tag178.xml><?xml version="1.0" encoding="utf-8"?>
<p:tagLst xmlns:p="http://schemas.openxmlformats.org/presentationml/2006/main">
  <p:tag name="KSO_WM_BEAUTIFY_FLAG" val="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80.xml><?xml version="1.0" encoding="utf-8"?>
<p:tagLst xmlns:p="http://schemas.openxmlformats.org/presentationml/2006/main">
  <p:tag name="KSO_WM_BEAUTIFY_FLAG" val=""/>
</p:tagLst>
</file>

<file path=ppt/tags/tag181.xml><?xml version="1.0" encoding="utf-8"?>
<p:tagLst xmlns:p="http://schemas.openxmlformats.org/presentationml/2006/main">
  <p:tag name="KSO_WM_BEAUTIFY_FLAG" val=""/>
</p:tagLst>
</file>

<file path=ppt/tags/tag182.xml><?xml version="1.0" encoding="utf-8"?>
<p:tagLst xmlns:p="http://schemas.openxmlformats.org/presentationml/2006/main">
  <p:tag name="KSO_WM_BEAUTIFY_FLAG" val="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AS_UNIQUEID" val="1185"/>
  <p:tag name="KSO_WM_BEAUTIFY_FLAG" val=""/>
</p:tagLst>
</file>

<file path=ppt/tags/tag185.xml><?xml version="1.0" encoding="utf-8"?>
<p:tagLst xmlns:p="http://schemas.openxmlformats.org/presentationml/2006/main">
  <p:tag name="KSO_WM_BEAUTIFY_FLAG" val=""/>
</p:tagLst>
</file>

<file path=ppt/tags/tag186.xml><?xml version="1.0" encoding="utf-8"?>
<p:tagLst xmlns:p="http://schemas.openxmlformats.org/presentationml/2006/main">
  <p:tag name="KSO_WM_BEAUTIFY_FLAG" val="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SPECIAL_SOURCE" val="bdnull"/>
</p:tagLst>
</file>

<file path=ppt/tags/tag189.xml><?xml version="1.0" encoding="utf-8"?>
<p:tagLst xmlns:p="http://schemas.openxmlformats.org/presentationml/2006/main">
  <p:tag name="AS_UNIQUEID" val="1185"/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SPECIAL_SOURCE" val="bdnull"/>
</p:tagLst>
</file>

<file path=ppt/tags/tag193.xml><?xml version="1.0" encoding="utf-8"?>
<p:tagLst xmlns:p="http://schemas.openxmlformats.org/presentationml/2006/main">
  <p:tag name="AS_UNIQUEID" val="1185"/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SPECIAL_SOURCE" val="bdnull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00.xml><?xml version="1.0" encoding="utf-8"?>
<p:tagLst xmlns:p="http://schemas.openxmlformats.org/presentationml/2006/main">
  <p:tag name="KSO_WM_BEAUTIFY_FLAG" val="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BEAUTIFY_FLAG" val="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AS_UNIQUEID" val="65"/>
  <p:tag name="KSO_WM_BEAUTIFY_FLAG" val=""/>
</p:tagLst>
</file>

<file path=ppt/tags/tag205.xml><?xml version="1.0" encoding="utf-8"?>
<p:tagLst xmlns:p="http://schemas.openxmlformats.org/presentationml/2006/main">
  <p:tag name="AS_UNIQUEID" val="66"/>
  <p:tag name="KSO_WM_BEAUTIFY_FLAG" val=""/>
</p:tagLst>
</file>

<file path=ppt/tags/tag206.xml><?xml version="1.0" encoding="utf-8"?>
<p:tagLst xmlns:p="http://schemas.openxmlformats.org/presentationml/2006/main">
  <p:tag name="COMMONDATA" val="eyJoZGlkIjoiM2U4YTQ4NGZjZGI1ZTdhNzIzYmNmNDRkZGU5MmI4ODIifQ=="/>
  <p:tag name="KSO_WPP_MARK_KEY" val="3a5f311e-f7f9-41e5-b799-f34613bd13a0"/>
  <p:tag name="commondata" val="eyJoZGlkIjoiMDc0YmVkNzIyYTUyMGViMjlkZjRjOWNkOGFjNWZiMmUifQ==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AS_UNIQUEID" val="1185"/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AS_UNIQUEID" val="1185"/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AS_UNIQUEID" val="1185"/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AS_UNIQUEID" val="3708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AS_UNIQUEID" val="3704"/>
</p:tagLst>
</file>

<file path=ppt/tags/tag38.xml><?xml version="1.0" encoding="utf-8"?>
<p:tagLst xmlns:p="http://schemas.openxmlformats.org/presentationml/2006/main">
  <p:tag name="AS_UNIQUEID" val="3705"/>
</p:tagLst>
</file>

<file path=ppt/tags/tag39.xml><?xml version="1.0" encoding="utf-8"?>
<p:tagLst xmlns:p="http://schemas.openxmlformats.org/presentationml/2006/main">
  <p:tag name="AS_UNIQUEID" val="4774"/>
  <p:tag name="KSO_WM_BEAUTIFY_FLAG" val=""/>
  <p:tag name="KSO_WM_TAG_VERSION" val="1.0"/>
  <p:tag name="KSO_WM_TEMPLATE_CATEGORY" val="custom"/>
  <p:tag name="KSO_WM_TEMPLATE_INDEX" val="20207618"/>
  <p:tag name="KSO_WM_UNIT_COMPATIBLE" val="0"/>
  <p:tag name="KSO_WM_UNIT_DIAGRAM_ISNUMVISUAL" val="0"/>
  <p:tag name="KSO_WM_UNIT_DIAGRAM_ISREFERUNIT" val="0"/>
  <p:tag name="KSO_WM_UNIT_HIGHLIGHT" val="0"/>
  <p:tag name="KSO_WM_UNIT_ID" val="custom20207618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攻坚克难赢未来——实现中华民族伟大复兴的中国梦!"/>
  <p:tag name="KSO_WM_UNIT_TEXT_FILL_FORE_SCHEMECOLOR_INDEX" val="14"/>
  <p:tag name="KSO_WM_UNIT_TEXT_FILL_FORE_SCHEMECOLOR_INDEX_BRIGHTNESS" val="0"/>
  <p:tag name="KSO_WM_UNIT_TEXT_FILL_TYPE" val="1"/>
  <p:tag name="KSO_WM_UNIT_TYPE" val="b"/>
  <p:tag name="KSO_WM_UNIT_VALUE" val="36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40.xml><?xml version="1.0" encoding="utf-8"?>
<p:tagLst xmlns:p="http://schemas.openxmlformats.org/presentationml/2006/main">
  <p:tag name="KSO_WM_BEAUTIFY_FLAG" val="#wm#"/>
  <p:tag name="KSO_WM_TEMPLATE_CATEGORY" val="custom"/>
  <p:tag name="KSO_WM_TEMPLATE_INDEX" val="20207618"/>
</p:tagLst>
</file>

<file path=ppt/tags/tag41.xml><?xml version="1.0" encoding="utf-8"?>
<p:tagLst xmlns:p="http://schemas.openxmlformats.org/presentationml/2006/main">
  <p:tag name="KSO_WM_TAG_VERSION" val="1.0"/>
  <p:tag name="KSO_WM_BEAUTIFY_FLAG" val=""/>
  <p:tag name="KSO_WM_UNIT_TYPE" val="m_h_f"/>
  <p:tag name="KSO_WM_UNIT_INDEX" val="1_3_1"/>
  <p:tag name="KSO_WM_UNIT_LAYERLEVEL" val="1_1_1"/>
  <p:tag name="KSO_WM_UNIT_VALUE" val="14"/>
  <p:tag name="KSO_WM_UNIT_HIGHLIGHT" val="0"/>
  <p:tag name="KSO_WM_UNIT_COMPATIBLE" val="0"/>
  <p:tag name="KSO_WM_UNIT_CLEAR" val="0"/>
  <p:tag name="KSO_WM_UNIT_PRESET_TEXT_INDEX" val="4"/>
  <p:tag name="KSO_WM_UNIT_PRESET_TEXT_LEN" val="26"/>
  <p:tag name="KSO_WM_TEMPLATE_CATEGORY" val="custom"/>
  <p:tag name="KSO_WM_TEMPLATE_INDEX" val="20181621"/>
  <p:tag name="KSO_WM_DIAGRAM_GROUP_CODE" val="m1-1"/>
  <p:tag name="KSO_WM_UNIT_ID" val="custom20181621_18*m_h_f*1_3_1"/>
  <p:tag name="KSO_WM_UNIT_TEXT_FILL_FORE_SCHEMECOLOR_INDEX" val="13"/>
  <p:tag name="KSO_WM_UNIT_TEXT_FILL_TYPE" val="1"/>
  <p:tag name="KSO_WM_UNIT_USESOURCEFORMAT_APPLY" val="1"/>
</p:tagLst>
</file>

<file path=ppt/tags/tag42.xml><?xml version="1.0" encoding="utf-8"?>
<p:tagLst xmlns:p="http://schemas.openxmlformats.org/presentationml/2006/main">
  <p:tag name="KSO_WM_TAG_VERSION" val="1.0"/>
  <p:tag name="KSO_WM_BEAUTIFY_FLAG" val=""/>
  <p:tag name="KSO_WM_UNIT_TYPE" val="m_h_f"/>
  <p:tag name="KSO_WM_UNIT_INDEX" val="1_2_1"/>
  <p:tag name="KSO_WM_UNIT_LAYERLEVEL" val="1_1_1"/>
  <p:tag name="KSO_WM_UNIT_VALUE" val="12"/>
  <p:tag name="KSO_WM_UNIT_HIGHLIGHT" val="0"/>
  <p:tag name="KSO_WM_UNIT_COMPATIBLE" val="0"/>
  <p:tag name="KSO_WM_UNIT_CLEAR" val="0"/>
  <p:tag name="KSO_WM_UNIT_PRESET_TEXT_INDEX" val="4"/>
  <p:tag name="KSO_WM_UNIT_PRESET_TEXT_LEN" val="26"/>
  <p:tag name="KSO_WM_TEMPLATE_CATEGORY" val="custom"/>
  <p:tag name="KSO_WM_TEMPLATE_INDEX" val="20181621"/>
  <p:tag name="KSO_WM_DIAGRAM_GROUP_CODE" val="m1-1"/>
  <p:tag name="KSO_WM_UNIT_ID" val="custom20181621_18*m_h_f*1_2_1"/>
  <p:tag name="KSO_WM_UNIT_TEXT_FILL_FORE_SCHEMECOLOR_INDEX" val="13"/>
  <p:tag name="KSO_WM_UNIT_TEXT_FILL_TYPE" val="1"/>
  <p:tag name="KSO_WM_UNIT_USESOURCEFORMAT_APPLY" val="1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TAG_VERSION" val="1.0"/>
  <p:tag name="KSO_WM_BEAUTIFY_FLAG" val=""/>
  <p:tag name="KSO_WM_UNIT_TYPE" val="m_h_i"/>
  <p:tag name="KSO_WM_UNIT_INDEX" val="1_6_1"/>
  <p:tag name="KSO_WM_UNIT_LAYERLEVEL" val="1_1_1"/>
  <p:tag name="KSO_WM_TEMPLATE_CATEGORY" val="custom"/>
  <p:tag name="KSO_WM_TEMPLATE_INDEX" val="20181621"/>
  <p:tag name="KSO_WM_DIAGRAM_GROUP_CODE" val="m1-1"/>
  <p:tag name="KSO_WM_UNIT_ID" val="custom20181621_18*m_h_i*1_6_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45.xml><?xml version="1.0" encoding="utf-8"?>
<p:tagLst xmlns:p="http://schemas.openxmlformats.org/presentationml/2006/main">
  <p:tag name="KSO_WM_TAG_VERSION" val="1.0"/>
  <p:tag name="KSO_WM_BEAUTIFY_FLAG" val=""/>
  <p:tag name="KSO_WM_UNIT_TYPE" val="m_i"/>
  <p:tag name="KSO_WM_UNIT_INDEX" val="1_2"/>
  <p:tag name="KSO_WM_UNIT_LAYERLEVEL" val="1_1"/>
  <p:tag name="KSO_WM_TEMPLATE_CATEGORY" val="custom"/>
  <p:tag name="KSO_WM_TEMPLATE_INDEX" val="20181621"/>
  <p:tag name="KSO_WM_DIAGRAM_GROUP_CODE" val="m1-1"/>
  <p:tag name="KSO_WM_UNIT_ID" val="custom20181621_18*m_i*1_2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46.xml><?xml version="1.0" encoding="utf-8"?>
<p:tagLst xmlns:p="http://schemas.openxmlformats.org/presentationml/2006/main">
  <p:tag name="KSO_WM_TAG_VERSION" val="1.0"/>
  <p:tag name="KSO_WM_BEAUTIFY_FLAG" val=""/>
  <p:tag name="KSO_WM_UNIT_TYPE" val="m_i"/>
  <p:tag name="KSO_WM_UNIT_INDEX" val="1_1"/>
  <p:tag name="KSO_WM_UNIT_LAYERLEVEL" val="1_1"/>
  <p:tag name="KSO_WM_TEMPLATE_CATEGORY" val="custom"/>
  <p:tag name="KSO_WM_TEMPLATE_INDEX" val="20181621"/>
  <p:tag name="KSO_WM_DIAGRAM_GROUP_CODE" val="m1-1"/>
  <p:tag name="KSO_WM_UNIT_ID" val="custom20181621_18*m_i*1_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47.xml><?xml version="1.0" encoding="utf-8"?>
<p:tagLst xmlns:p="http://schemas.openxmlformats.org/presentationml/2006/main">
  <p:tag name="KSO_WM_TAG_VERSION" val="1.0"/>
  <p:tag name="KSO_WM_BEAUTIFY_FLAG" val=""/>
  <p:tag name="KSO_WM_UNIT_TYPE" val="m_i"/>
  <p:tag name="KSO_WM_UNIT_INDEX" val="1_6"/>
  <p:tag name="KSO_WM_UNIT_LAYERLEVEL" val="1_1"/>
  <p:tag name="KSO_WM_TEMPLATE_CATEGORY" val="custom"/>
  <p:tag name="KSO_WM_TEMPLATE_INDEX" val="20181621"/>
  <p:tag name="KSO_WM_DIAGRAM_GROUP_CODE" val="m1-1"/>
  <p:tag name="KSO_WM_UNIT_ID" val="custom20181621_18*m_i*1_6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48.xml><?xml version="1.0" encoding="utf-8"?>
<p:tagLst xmlns:p="http://schemas.openxmlformats.org/presentationml/2006/main">
  <p:tag name="KSO_WM_TAG_VERSION" val="1.0"/>
  <p:tag name="KSO_WM_BEAUTIFY_FLAG" val=""/>
  <p:tag name="KSO_WM_UNIT_TYPE" val="m_i"/>
  <p:tag name="KSO_WM_UNIT_INDEX" val="1_5"/>
  <p:tag name="KSO_WM_UNIT_LAYERLEVEL" val="1_1"/>
  <p:tag name="KSO_WM_TEMPLATE_CATEGORY" val="custom"/>
  <p:tag name="KSO_WM_TEMPLATE_INDEX" val="20181621"/>
  <p:tag name="KSO_WM_DIAGRAM_GROUP_CODE" val="m1-1"/>
  <p:tag name="KSO_WM_UNIT_ID" val="custom20181621_18*m_i*1_5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49.xml><?xml version="1.0" encoding="utf-8"?>
<p:tagLst xmlns:p="http://schemas.openxmlformats.org/presentationml/2006/main">
  <p:tag name="KSO_WM_TAG_VERSION" val="1.0"/>
  <p:tag name="KSO_WM_BEAUTIFY_FLAG" val=""/>
  <p:tag name="KSO_WM_UNIT_TYPE" val="m_i"/>
  <p:tag name="KSO_WM_UNIT_INDEX" val="1_3"/>
  <p:tag name="KSO_WM_UNIT_LAYERLEVEL" val="1_1"/>
  <p:tag name="KSO_WM_TEMPLATE_CATEGORY" val="custom"/>
  <p:tag name="KSO_WM_TEMPLATE_INDEX" val="20181621"/>
  <p:tag name="KSO_WM_DIAGRAM_GROUP_CODE" val="m1-1"/>
  <p:tag name="KSO_WM_UNIT_ID" val="custom20181621_18*m_i*1_3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TAG_VERSION" val="1.0"/>
  <p:tag name="KSO_WM_BEAUTIFY_FLAG" val=""/>
  <p:tag name="KSO_WM_UNIT_TYPE" val="m_h_i"/>
  <p:tag name="KSO_WM_UNIT_INDEX" val="1_2_3"/>
  <p:tag name="KSO_WM_UNIT_LAYERLEVEL" val="1_1_1"/>
  <p:tag name="KSO_WM_TEMPLATE_CATEGORY" val="custom"/>
  <p:tag name="KSO_WM_TEMPLATE_INDEX" val="20181621"/>
  <p:tag name="KSO_WM_DIAGRAM_GROUP_CODE" val="m1-1"/>
  <p:tag name="KSO_WM_UNIT_ID" val="custom20181621_18*m_h_i*1_2_3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1.xml><?xml version="1.0" encoding="utf-8"?>
<p:tagLst xmlns:p="http://schemas.openxmlformats.org/presentationml/2006/main">
  <p:tag name="KSO_WM_TAG_VERSION" val="1.0"/>
  <p:tag name="KSO_WM_BEAUTIFY_FLAG" val=""/>
  <p:tag name="KSO_WM_UNIT_TYPE" val="m_i"/>
  <p:tag name="KSO_WM_UNIT_INDEX" val="1_4"/>
  <p:tag name="KSO_WM_UNIT_LAYERLEVEL" val="1_1"/>
  <p:tag name="KSO_WM_TEMPLATE_CATEGORY" val="custom"/>
  <p:tag name="KSO_WM_TEMPLATE_INDEX" val="20181621"/>
  <p:tag name="KSO_WM_DIAGRAM_GROUP_CODE" val="m1-1"/>
  <p:tag name="KSO_WM_UNIT_ID" val="custom20181621_18*m_i*1_4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2.xml><?xml version="1.0" encoding="utf-8"?>
<p:tagLst xmlns:p="http://schemas.openxmlformats.org/presentationml/2006/main">
  <p:tag name="KSO_WM_TAG_VERSION" val="1.0"/>
  <p:tag name="KSO_WM_BEAUTIFY_FLAG" val=""/>
  <p:tag name="KSO_WM_UNIT_TYPE" val="m_h_a"/>
  <p:tag name="KSO_WM_UNIT_INDEX" val="1_5_1"/>
  <p:tag name="KSO_WM_UNIT_LAYERLEVEL" val="1_1_1"/>
  <p:tag name="KSO_WM_UNIT_VALUE" val="4"/>
  <p:tag name="KSO_WM_UNIT_HIGHLIGHT" val="0"/>
  <p:tag name="KSO_WM_UNIT_COMPATIBLE" val="0"/>
  <p:tag name="KSO_WM_UNIT_CLEAR" val="0"/>
  <p:tag name="KSO_WM_UNIT_PRESET_TEXT" val="2019"/>
  <p:tag name="KSO_WM_TEMPLATE_CATEGORY" val="custom"/>
  <p:tag name="KSO_WM_TEMPLATE_INDEX" val="20181621"/>
  <p:tag name="KSO_WM_DIAGRAM_GROUP_CODE" val="m1-1"/>
  <p:tag name="KSO_WM_UNIT_ID" val="custom20181621_18*m_h_a*1_5_1"/>
  <p:tag name="KSO_WM_UNIT_TEXT_FILL_FORE_SCHEMECOLOR_INDEX" val="14"/>
  <p:tag name="KSO_WM_UNIT_TEXT_FILL_TYPE" val="1"/>
  <p:tag name="KSO_WM_UNIT_USESOURCEFORMAT_APPLY" val="1"/>
</p:tagLst>
</file>

<file path=ppt/tags/tag53.xml><?xml version="1.0" encoding="utf-8"?>
<p:tagLst xmlns:p="http://schemas.openxmlformats.org/presentationml/2006/main">
  <p:tag name="KSO_WM_TAG_VERSION" val="1.0"/>
  <p:tag name="KSO_WM_BEAUTIFY_FLAG" val=""/>
  <p:tag name="KSO_WM_UNIT_TYPE" val="m_h_a"/>
  <p:tag name="KSO_WM_UNIT_INDEX" val="1_3_1"/>
  <p:tag name="KSO_WM_UNIT_LAYERLEVEL" val="1_1_1"/>
  <p:tag name="KSO_WM_UNIT_VALUE" val="4"/>
  <p:tag name="KSO_WM_UNIT_HIGHLIGHT" val="0"/>
  <p:tag name="KSO_WM_UNIT_COMPATIBLE" val="0"/>
  <p:tag name="KSO_WM_UNIT_CLEAR" val="0"/>
  <p:tag name="KSO_WM_UNIT_PRESET_TEXT" val="2017"/>
  <p:tag name="KSO_WM_TEMPLATE_CATEGORY" val="custom"/>
  <p:tag name="KSO_WM_TEMPLATE_INDEX" val="20181621"/>
  <p:tag name="KSO_WM_DIAGRAM_GROUP_CODE" val="m1-1"/>
  <p:tag name="KSO_WM_UNIT_ID" val="custom20181621_18*m_h_a*1_3_1"/>
  <p:tag name="KSO_WM_UNIT_TEXT_FILL_FORE_SCHEMECOLOR_INDEX" val="14"/>
  <p:tag name="KSO_WM_UNIT_TEXT_FILL_TYPE" val="1"/>
  <p:tag name="KSO_WM_UNIT_USESOURCEFORMAT_APPLY" val="1"/>
</p:tagLst>
</file>

<file path=ppt/tags/tag54.xml><?xml version="1.0" encoding="utf-8"?>
<p:tagLst xmlns:p="http://schemas.openxmlformats.org/presentationml/2006/main">
  <p:tag name="KSO_WM_TAG_VERSION" val="1.0"/>
  <p:tag name="KSO_WM_BEAUTIFY_FLAG" val=""/>
  <p:tag name="KSO_WM_UNIT_TYPE" val="m_h_a"/>
  <p:tag name="KSO_WM_UNIT_INDEX" val="1_6_1"/>
  <p:tag name="KSO_WM_UNIT_LAYERLEVEL" val="1_1_1"/>
  <p:tag name="KSO_WM_UNIT_VALUE" val="4"/>
  <p:tag name="KSO_WM_UNIT_HIGHLIGHT" val="0"/>
  <p:tag name="KSO_WM_UNIT_COMPATIBLE" val="0"/>
  <p:tag name="KSO_WM_UNIT_CLEAR" val="0"/>
  <p:tag name="KSO_WM_UNIT_PRESET_TEXT" val="2020"/>
  <p:tag name="KSO_WM_TEMPLATE_CATEGORY" val="custom"/>
  <p:tag name="KSO_WM_TEMPLATE_INDEX" val="20181621"/>
  <p:tag name="KSO_WM_DIAGRAM_GROUP_CODE" val="m1-1"/>
  <p:tag name="KSO_WM_UNIT_ID" val="custom20181621_18*m_h_a*1_6_1"/>
  <p:tag name="KSO_WM_UNIT_TEXT_FILL_FORE_SCHEMECOLOR_INDEX" val="14"/>
  <p:tag name="KSO_WM_UNIT_TEXT_FILL_TYPE" val="1"/>
  <p:tag name="KSO_WM_UNIT_USESOURCEFORMAT_APPLY" val="1"/>
</p:tagLst>
</file>

<file path=ppt/tags/tag55.xml><?xml version="1.0" encoding="utf-8"?>
<p:tagLst xmlns:p="http://schemas.openxmlformats.org/presentationml/2006/main">
  <p:tag name="KSO_WM_TAG_VERSION" val="1.0"/>
  <p:tag name="KSO_WM_BEAUTIFY_FLAG" val=""/>
  <p:tag name="KSO_WM_UNIT_TYPE" val="m_h_a"/>
  <p:tag name="KSO_WM_UNIT_INDEX" val="1_2_1"/>
  <p:tag name="KSO_WM_UNIT_LAYERLEVEL" val="1_1_1"/>
  <p:tag name="KSO_WM_UNIT_VALUE" val="4"/>
  <p:tag name="KSO_WM_UNIT_HIGHLIGHT" val="0"/>
  <p:tag name="KSO_WM_UNIT_COMPATIBLE" val="0"/>
  <p:tag name="KSO_WM_UNIT_CLEAR" val="0"/>
  <p:tag name="KSO_WM_UNIT_PRESET_TEXT" val="2016"/>
  <p:tag name="KSO_WM_TEMPLATE_CATEGORY" val="custom"/>
  <p:tag name="KSO_WM_TEMPLATE_INDEX" val="20181621"/>
  <p:tag name="KSO_WM_DIAGRAM_GROUP_CODE" val="m1-1"/>
  <p:tag name="KSO_WM_UNIT_ID" val="custom20181621_18*m_h_a*1_2_1"/>
  <p:tag name="KSO_WM_UNIT_TEXT_FILL_FORE_SCHEMECOLOR_INDEX" val="14"/>
  <p:tag name="KSO_WM_UNIT_TEXT_FILL_TYPE" val="1"/>
  <p:tag name="KSO_WM_UNIT_USESOURCEFORMAT_APPLY" val="1"/>
</p:tagLst>
</file>

<file path=ppt/tags/tag56.xml><?xml version="1.0" encoding="utf-8"?>
<p:tagLst xmlns:p="http://schemas.openxmlformats.org/presentationml/2006/main">
  <p:tag name="KSO_WM_TAG_VERSION" val="1.0"/>
  <p:tag name="KSO_WM_BEAUTIFY_FLAG" val=""/>
  <p:tag name="KSO_WM_UNIT_TYPE" val="m_h_i"/>
  <p:tag name="KSO_WM_UNIT_INDEX" val="1_1_1"/>
  <p:tag name="KSO_WM_UNIT_LAYERLEVEL" val="1_1_1"/>
  <p:tag name="KSO_WM_TEMPLATE_CATEGORY" val="custom"/>
  <p:tag name="KSO_WM_TEMPLATE_INDEX" val="20181621"/>
  <p:tag name="KSO_WM_DIAGRAM_GROUP_CODE" val="m1-1"/>
  <p:tag name="KSO_WM_UNIT_ID" val="custom20181621_18*m_h_i*1_1_1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7.xml><?xml version="1.0" encoding="utf-8"?>
<p:tagLst xmlns:p="http://schemas.openxmlformats.org/presentationml/2006/main">
  <p:tag name="KSO_WM_TAG_VERSION" val="1.0"/>
  <p:tag name="KSO_WM_BEAUTIFY_FLAG" val=""/>
  <p:tag name="KSO_WM_UNIT_TYPE" val="m_i"/>
  <p:tag name="KSO_WM_UNIT_INDEX" val="1_2"/>
  <p:tag name="KSO_WM_UNIT_LAYERLEVEL" val="1_1"/>
  <p:tag name="KSO_WM_TEMPLATE_CATEGORY" val="custom"/>
  <p:tag name="KSO_WM_TEMPLATE_INDEX" val="20181621"/>
  <p:tag name="KSO_WM_DIAGRAM_GROUP_CODE" val="m1-1"/>
  <p:tag name="KSO_WM_UNIT_ID" val="custom20181621_18*m_i*1_2"/>
  <p:tag name="KSO_WM_UNIT_FILL_FORE_SCHEMECOLOR_INDEX" val="7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8.xml><?xml version="1.0" encoding="utf-8"?>
<p:tagLst xmlns:p="http://schemas.openxmlformats.org/presentationml/2006/main">
  <p:tag name="KSO_WM_TAG_VERSION" val="1.0"/>
  <p:tag name="KSO_WM_BEAUTIFY_FLAG" val=""/>
  <p:tag name="KSO_WM_UNIT_TYPE" val="m_h_i"/>
  <p:tag name="KSO_WM_UNIT_INDEX" val="1_4_1"/>
  <p:tag name="KSO_WM_UNIT_LAYERLEVEL" val="1_1_1"/>
  <p:tag name="KSO_WM_TEMPLATE_CATEGORY" val="custom"/>
  <p:tag name="KSO_WM_TEMPLATE_INDEX" val="20181621"/>
  <p:tag name="KSO_WM_DIAGRAM_GROUP_CODE" val="m1-1"/>
  <p:tag name="KSO_WM_UNIT_ID" val="custom20181621_18*m_h_i*1_4_1"/>
  <p:tag name="KSO_WM_UNIT_FILL_FORE_SCHEMECOLOR_INDEX" val="5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59.xml><?xml version="1.0" encoding="utf-8"?>
<p:tagLst xmlns:p="http://schemas.openxmlformats.org/presentationml/2006/main">
  <p:tag name="KSO_WM_TAG_VERSION" val="1.0"/>
  <p:tag name="KSO_WM_BEAUTIFY_FLAG" val=""/>
  <p:tag name="KSO_WM_UNIT_TYPE" val="m_h_a"/>
  <p:tag name="KSO_WM_UNIT_INDEX" val="1_6_1"/>
  <p:tag name="KSO_WM_UNIT_LAYERLEVEL" val="1_1_1"/>
  <p:tag name="KSO_WM_UNIT_VALUE" val="4"/>
  <p:tag name="KSO_WM_UNIT_HIGHLIGHT" val="0"/>
  <p:tag name="KSO_WM_UNIT_COMPATIBLE" val="0"/>
  <p:tag name="KSO_WM_UNIT_CLEAR" val="0"/>
  <p:tag name="KSO_WM_UNIT_PRESET_TEXT" val="2020"/>
  <p:tag name="KSO_WM_TEMPLATE_CATEGORY" val="custom"/>
  <p:tag name="KSO_WM_TEMPLATE_INDEX" val="20181621"/>
  <p:tag name="KSO_WM_DIAGRAM_GROUP_CODE" val="m1-1"/>
  <p:tag name="KSO_WM_UNIT_ID" val="custom20181621_18*m_h_a*1_6_1"/>
  <p:tag name="KSO_WM_UNIT_TEXT_FILL_FORE_SCHEMECOLOR_INDEX" val="14"/>
  <p:tag name="KSO_WM_UNIT_TEXT_FILL_TYPE" val="1"/>
  <p:tag name="KSO_WM_UNIT_USESOURCEFORMAT_APPLY" val="1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TAG_VERSION" val="1.0"/>
  <p:tag name="KSO_WM_BEAUTIFY_FLAG" val=""/>
  <p:tag name="KSO_WM_UNIT_TYPE" val="m_h_f"/>
  <p:tag name="KSO_WM_UNIT_INDEX" val="1_5_1"/>
  <p:tag name="KSO_WM_UNIT_LAYERLEVEL" val="1_1_1"/>
  <p:tag name="KSO_WM_UNIT_VALUE" val="14"/>
  <p:tag name="KSO_WM_UNIT_HIGHLIGHT" val="0"/>
  <p:tag name="KSO_WM_UNIT_COMPATIBLE" val="0"/>
  <p:tag name="KSO_WM_UNIT_CLEAR" val="0"/>
  <p:tag name="KSO_WM_UNIT_PRESET_TEXT_INDEX" val="4"/>
  <p:tag name="KSO_WM_UNIT_PRESET_TEXT_LEN" val="26"/>
  <p:tag name="KSO_WM_TEMPLATE_CATEGORY" val="custom"/>
  <p:tag name="KSO_WM_TEMPLATE_INDEX" val="20181621"/>
  <p:tag name="KSO_WM_DIAGRAM_GROUP_CODE" val="m1-1"/>
  <p:tag name="KSO_WM_UNIT_ID" val="custom20181621_18*m_h_f*1_5_1"/>
  <p:tag name="KSO_WM_UNIT_TEXT_FILL_FORE_SCHEMECOLOR_INDEX" val="13"/>
  <p:tag name="KSO_WM_UNIT_TEXT_FILL_TYPE" val="1"/>
  <p:tag name="KSO_WM_UNIT_USESOURCEFORMAT_APPLY" val="1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TAG_VERSION" val="1.0"/>
  <p:tag name="KSO_WM_BEAUTIFY_FLAG" val=""/>
  <p:tag name="KSO_WM_UNIT_TYPE" val="m_h_f"/>
  <p:tag name="KSO_WM_UNIT_INDEX" val="1_5_1"/>
  <p:tag name="KSO_WM_UNIT_LAYERLEVEL" val="1_1_1"/>
  <p:tag name="KSO_WM_UNIT_VALUE" val="14"/>
  <p:tag name="KSO_WM_UNIT_HIGHLIGHT" val="0"/>
  <p:tag name="KSO_WM_UNIT_COMPATIBLE" val="0"/>
  <p:tag name="KSO_WM_UNIT_CLEAR" val="0"/>
  <p:tag name="KSO_WM_UNIT_PRESET_TEXT_INDEX" val="4"/>
  <p:tag name="KSO_WM_UNIT_PRESET_TEXT_LEN" val="26"/>
  <p:tag name="KSO_WM_TEMPLATE_CATEGORY" val="custom"/>
  <p:tag name="KSO_WM_TEMPLATE_INDEX" val="20181621"/>
  <p:tag name="KSO_WM_DIAGRAM_GROUP_CODE" val="m1-1"/>
  <p:tag name="KSO_WM_UNIT_ID" val="custom20181621_18*m_h_f*1_5_1"/>
  <p:tag name="KSO_WM_UNIT_TEXT_FILL_FORE_SCHEMECOLOR_INDEX" val="13"/>
  <p:tag name="KSO_WM_UNIT_TEXT_FILL_TYPE" val="1"/>
  <p:tag name="KSO_WM_UNIT_USESOURCEFORMAT_APPLY" val="1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SPECIAL_SOURCE" val="bdnull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SPECIAL_SOURCE" val="bdnull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课后作业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3899</Words>
  <Application>WPS 演示</Application>
  <PresentationFormat>全屏显示(16:9)</PresentationFormat>
  <Paragraphs>338</Paragraphs>
  <Slides>29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3</vt:i4>
      </vt:variant>
      <vt:variant>
        <vt:lpstr>幻灯片标题</vt:lpstr>
      </vt:variant>
      <vt:variant>
        <vt:i4>29</vt:i4>
      </vt:variant>
    </vt:vector>
  </HeadingPairs>
  <TitlesOfParts>
    <vt:vector size="44" baseType="lpstr">
      <vt:lpstr>Arial</vt:lpstr>
      <vt:lpstr>宋体</vt:lpstr>
      <vt:lpstr>Wingdings</vt:lpstr>
      <vt:lpstr>Wingdings</vt:lpstr>
      <vt:lpstr>黑体</vt:lpstr>
      <vt:lpstr>Times New Roman</vt:lpstr>
      <vt:lpstr>微软雅黑</vt:lpstr>
      <vt:lpstr>Arial Unicode MS</vt:lpstr>
      <vt:lpstr>Calibri</vt:lpstr>
      <vt:lpstr>Times New Roman</vt:lpstr>
      <vt:lpstr>2_自定义设计方案</vt:lpstr>
      <vt:lpstr>课后作业</vt:lpstr>
      <vt:lpstr>Excel.Sheet.8</vt:lpstr>
      <vt:lpstr>Excel.Sheet.8</vt:lpstr>
      <vt:lpstr>PBrush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2.1991年12月25日，红旗从克里姆林宫上空降下。第二天，苏联最高苏维埃通过最后一项决议，宣布苏联停止存在。这一事件的国际影响是(   ) A.“柏林危机”出现      B.世界殖民体系崩溃 C.两极格局瓦解          D.种族隔离制度被废除</vt:lpstr>
      <vt:lpstr>PowerPoint 演示文稿</vt:lpstr>
      <vt:lpstr>4．1957年，赫鲁晓夫提出几年内“在按人口平均计算的畜产品产量方面赶上美国”的口号。1961年，他又宣布苏联将在20年内基本建成共产主义社会。但结果证明其改革完全没有达到预期，并且存在严重偏差。这启示我们建设祖国要(   ) A．坚持马克思主义和党的领导      B．坚持推行计划经济体制 C．重点发展社会主义市场经济          D．依据国情制定经济政策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113</cp:revision>
  <dcterms:created xsi:type="dcterms:W3CDTF">2023-08-24T08:36:00Z</dcterms:created>
  <dcterms:modified xsi:type="dcterms:W3CDTF">2024-07-03T08:42:21Z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42C5EAF3F06A427ABA48777654F18D5F_12</vt:lpwstr>
  </property>
</Properties>
</file>